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handoutMasterIdLst>
    <p:handoutMasterId r:id="rId23"/>
  </p:handoutMasterIdLst>
  <p:sldIdLst>
    <p:sldId id="749" r:id="rId4"/>
    <p:sldId id="257" r:id="rId5"/>
    <p:sldId id="258" r:id="rId6"/>
    <p:sldId id="260" r:id="rId7"/>
    <p:sldId id="750" r:id="rId8"/>
    <p:sldId id="751" r:id="rId9"/>
    <p:sldId id="752" r:id="rId10"/>
    <p:sldId id="263" r:id="rId11"/>
    <p:sldId id="264" r:id="rId12"/>
    <p:sldId id="265" r:id="rId13"/>
    <p:sldId id="266" r:id="rId14"/>
    <p:sldId id="267" r:id="rId15"/>
    <p:sldId id="268" r:id="rId16"/>
    <p:sldId id="269" r:id="rId17"/>
    <p:sldId id="270" r:id="rId18"/>
    <p:sldId id="271" r:id="rId19"/>
    <p:sldId id="272" r:id="rId20"/>
    <p:sldId id="259" r:id="rId21"/>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 Horzyk" initials="AH" lastIdx="1" clrIdx="0">
    <p:extLst>
      <p:ext uri="{19B8F6BF-5375-455C-9EA6-DF929625EA0E}">
        <p15:presenceInfo xmlns:p15="http://schemas.microsoft.com/office/powerpoint/2012/main" userId="fbb164b84d6d53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329" autoAdjust="0"/>
  </p:normalViewPr>
  <p:slideViewPr>
    <p:cSldViewPr snapToGrid="0">
      <p:cViewPr varScale="1">
        <p:scale>
          <a:sx n="45" d="100"/>
          <a:sy n="45" d="100"/>
        </p:scale>
        <p:origin x="13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91FD69-1321-469E-A0B9-3F45C98FCC33}"/>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3" name="Date Placeholder 2">
            <a:extLst>
              <a:ext uri="{FF2B5EF4-FFF2-40B4-BE49-F238E27FC236}">
                <a16:creationId xmlns:a16="http://schemas.microsoft.com/office/drawing/2014/main" id="{D3B20061-6C6E-491C-9AF7-D6FF92E98C2B}"/>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1">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4" name="Footer Placeholder 3">
            <a:extLst>
              <a:ext uri="{FF2B5EF4-FFF2-40B4-BE49-F238E27FC236}">
                <a16:creationId xmlns:a16="http://schemas.microsoft.com/office/drawing/2014/main" id="{36F57E96-C172-44DB-BBBE-F8ECC2515B6E}"/>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1">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5" name="Slide Number Placeholder 4">
            <a:extLst>
              <a:ext uri="{FF2B5EF4-FFF2-40B4-BE49-F238E27FC236}">
                <a16:creationId xmlns:a16="http://schemas.microsoft.com/office/drawing/2014/main" id="{5647F7A0-8635-4B70-B602-A5FE504C360D}"/>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1">
              <a:lnSpc>
                <a:spcPct val="100000"/>
              </a:lnSpc>
              <a:spcBef>
                <a:spcPts val="0"/>
              </a:spcBef>
              <a:spcAft>
                <a:spcPts val="0"/>
              </a:spcAft>
              <a:buNone/>
              <a:tabLst/>
              <a:defRPr sz="1400" b="0" i="0" u="none" strike="noStrike" kern="0" cap="none" spc="0" baseline="0">
                <a:solidFill>
                  <a:srgbClr val="000000"/>
                </a:solidFill>
                <a:uFillTx/>
              </a:defRPr>
            </a:pPr>
            <a:fld id="{1BE840BC-109A-4AF3-A85E-8554CDC5104C}" type="slidenum">
              <a:t>‹#›</a:t>
            </a:fld>
            <a:endParaRPr lang="en-GB" sz="1400" b="0" i="0" u="none" strike="noStrike" kern="1200" cap="none" spc="0" baseline="0">
              <a:solidFill>
                <a:srgbClr val="000000"/>
              </a:solidFill>
              <a:uFillTx/>
              <a:latin typeface="Source Sans Pro" pitchFamily="34"/>
              <a:ea typeface="源ノ角ゴシック Normal" pitchFamily="2"/>
              <a:cs typeface="FreeSans" pitchFamily="2"/>
            </a:endParaRPr>
          </a:p>
        </p:txBody>
      </p:sp>
    </p:spTree>
    <p:extLst>
      <p:ext uri="{BB962C8B-B14F-4D97-AF65-F5344CB8AC3E}">
        <p14:creationId xmlns:p14="http://schemas.microsoft.com/office/powerpoint/2010/main" val="268685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D2B42-F060-4608-A926-A7F2F6898ABD}"/>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Notes Placeholder 2">
            <a:extLst>
              <a:ext uri="{FF2B5EF4-FFF2-40B4-BE49-F238E27FC236}">
                <a16:creationId xmlns:a16="http://schemas.microsoft.com/office/drawing/2014/main" id="{CB9A84B8-617C-41A5-9256-B3ABFB6C52F2}"/>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a:extLst>
              <a:ext uri="{FF2B5EF4-FFF2-40B4-BE49-F238E27FC236}">
                <a16:creationId xmlns:a16="http://schemas.microsoft.com/office/drawing/2014/main" id="{C8325A10-6FF8-44C9-A437-CA5F0F47957D}"/>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endParaRPr lang="en-US"/>
          </a:p>
        </p:txBody>
      </p:sp>
      <p:sp>
        <p:nvSpPr>
          <p:cNvPr id="5" name="Date Placeholder 4">
            <a:extLst>
              <a:ext uri="{FF2B5EF4-FFF2-40B4-BE49-F238E27FC236}">
                <a16:creationId xmlns:a16="http://schemas.microsoft.com/office/drawing/2014/main" id="{336688D1-4FCF-4AD6-8569-D6A1FD9C9F75}"/>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endParaRPr lang="en-US"/>
          </a:p>
        </p:txBody>
      </p:sp>
      <p:sp>
        <p:nvSpPr>
          <p:cNvPr id="6" name="Footer Placeholder 5">
            <a:extLst>
              <a:ext uri="{FF2B5EF4-FFF2-40B4-BE49-F238E27FC236}">
                <a16:creationId xmlns:a16="http://schemas.microsoft.com/office/drawing/2014/main" id="{CF56BBF5-37D0-4B57-85E0-956B88F63D65}"/>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en-US" sz="14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endParaRPr lang="en-US"/>
          </a:p>
        </p:txBody>
      </p:sp>
      <p:sp>
        <p:nvSpPr>
          <p:cNvPr id="7" name="Slide Number Placeholder 6">
            <a:extLst>
              <a:ext uri="{FF2B5EF4-FFF2-40B4-BE49-F238E27FC236}">
                <a16:creationId xmlns:a16="http://schemas.microsoft.com/office/drawing/2014/main" id="{911FAF11-2470-474F-8180-BF2D13E7A778}"/>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en-US" sz="14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fld id="{FC357433-A67E-4748-A7D9-067B6E950851}" type="slidenum">
              <a:t>‹#›</a:t>
            </a:fld>
            <a:endParaRPr lang="en-US"/>
          </a:p>
        </p:txBody>
      </p:sp>
    </p:spTree>
    <p:extLst>
      <p:ext uri="{BB962C8B-B14F-4D97-AF65-F5344CB8AC3E}">
        <p14:creationId xmlns:p14="http://schemas.microsoft.com/office/powerpoint/2010/main" val="2141879805"/>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n-US" sz="2000" b="0" i="0" u="none" strike="noStrike" kern="1200" cap="none" spc="0" baseline="0">
        <a:solidFill>
          <a:srgbClr val="000000"/>
        </a:solidFill>
        <a:uFillTx/>
        <a:latin typeface="Source Sans Pro"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9BB17-2BA4-4156-9E2F-0CD3DC2632BC}"/>
              </a:ext>
            </a:extLst>
          </p:cNvPr>
          <p:cNvSpPr>
            <a:spLocks noGrp="1" noRot="1" noChangeAspect="1"/>
          </p:cNvSpPr>
          <p:nvPr>
            <p:ph type="sldImg"/>
          </p:nvPr>
        </p:nvSpPr>
        <p:spPr>
          <a:xfrm>
            <a:off x="1106488" y="812800"/>
            <a:ext cx="5345112" cy="4008438"/>
          </a:xfrm>
        </p:spPr>
      </p:sp>
      <p:sp>
        <p:nvSpPr>
          <p:cNvPr id="3" name="Notes Placeholder 2">
            <a:extLst>
              <a:ext uri="{FF2B5EF4-FFF2-40B4-BE49-F238E27FC236}">
                <a16:creationId xmlns:a16="http://schemas.microsoft.com/office/drawing/2014/main" id="{DFF6B83E-7D7C-4757-A18C-C636FC21A19F}"/>
              </a:ext>
            </a:extLst>
          </p:cNvPr>
          <p:cNvSpPr txBox="1">
            <a:spLocks noGrp="1"/>
          </p:cNvSpPr>
          <p:nvPr>
            <p:ph type="body" sz="quarter" idx="1"/>
          </p:nvPr>
        </p:nvSpPr>
        <p:spPr/>
        <p:txBody>
          <a:bodyPr/>
          <a:lstStyle/>
          <a:p>
            <a:endParaRPr lang="pl-PL"/>
          </a:p>
        </p:txBody>
      </p:sp>
      <p:sp>
        <p:nvSpPr>
          <p:cNvPr id="4" name="Slide Number Placeholder 3">
            <a:extLst>
              <a:ext uri="{FF2B5EF4-FFF2-40B4-BE49-F238E27FC236}">
                <a16:creationId xmlns:a16="http://schemas.microsoft.com/office/drawing/2014/main" id="{35D1EB28-1B5B-4787-89D6-444034412BC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2A5A2BD-2D22-427D-B50B-4FB2D0BF6E4F}" type="slidenum">
              <a:t>1</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5ABFA0E-778E-42FC-B2B0-453F06D24A7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441987-B31C-441E-B2E3-7315815820CC}" type="slidenum">
              <a:t>10</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17812092-0E0E-4C4E-B727-6062A697B6CC}"/>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61055EAC-3076-475F-BAE6-7BBB1B5BA891}"/>
              </a:ext>
            </a:extLst>
          </p:cNvPr>
          <p:cNvSpPr txBox="1">
            <a:spLocks noGrp="1"/>
          </p:cNvSpPr>
          <p:nvPr>
            <p:ph type="body" sz="quarter" idx="1"/>
          </p:nvPr>
        </p:nvSpPr>
        <p:spPr/>
        <p:txBody>
          <a:bodyPr/>
          <a:lstStyle/>
          <a:p>
            <a:pPr lvl="0"/>
            <a:r>
              <a:rPr lang="en-US" sz="1800" dirty="0"/>
              <a:t>Another approach to defining the feature selection significance is to relate it to the number of nodes in the hidden layer of the worse method needed to obtain a similar accuracy of classification results as obtained by the better method</a:t>
            </a:r>
            <a:r>
              <a:rPr lang="pl-PL" sz="1800" dirty="0"/>
              <a:t>.</a:t>
            </a:r>
            <a:endParaRPr lang="en-US" sz="1800" dirty="0"/>
          </a:p>
          <a:p>
            <a:pPr lvl="0"/>
            <a:r>
              <a:rPr lang="en-US" sz="1800" dirty="0"/>
              <a:t>Note, that Sf is a selection significance and Sf</a:t>
            </a:r>
            <a:r>
              <a:rPr lang="en-US" sz="1800" baseline="33000" dirty="0"/>
              <a:t>2</a:t>
            </a:r>
            <a:r>
              <a:rPr lang="en-US" sz="1800" dirty="0"/>
              <a:t> </a:t>
            </a:r>
            <a:r>
              <a:rPr lang="pl-PL" sz="1800" dirty="0"/>
              <a:t>(</a:t>
            </a:r>
            <a:r>
              <a:rPr lang="pl-PL" sz="1800" dirty="0" err="1"/>
              <a:t>Sf</a:t>
            </a:r>
            <a:r>
              <a:rPr lang="pl-PL" sz="1800" dirty="0"/>
              <a:t> </a:t>
            </a:r>
            <a:r>
              <a:rPr lang="pl-PL" sz="1800" dirty="0" err="1"/>
              <a:t>squared</a:t>
            </a:r>
            <a:r>
              <a:rPr lang="pl-PL" sz="1800" dirty="0"/>
              <a:t>) </a:t>
            </a:r>
            <a:r>
              <a:rPr lang="en-US" sz="1800" dirty="0"/>
              <a:t>is multiplication factor of</a:t>
            </a:r>
            <a:r>
              <a:rPr lang="pl-PL" sz="1800" dirty="0"/>
              <a:t> the</a:t>
            </a:r>
            <a:r>
              <a:rPr lang="en-US" sz="1800" dirty="0"/>
              <a:t> lesser method neurons increase, to </a:t>
            </a:r>
            <a:r>
              <a:rPr lang="pl-PL" sz="1800" dirty="0" err="1"/>
              <a:t>finally</a:t>
            </a:r>
            <a:r>
              <a:rPr lang="pl-PL" sz="1800" dirty="0"/>
              <a:t> </a:t>
            </a:r>
            <a:r>
              <a:rPr lang="en-US" sz="1800" dirty="0"/>
              <a:t>match the better method performance.</a:t>
            </a:r>
          </a:p>
          <a:p>
            <a:pPr lvl="0"/>
            <a:r>
              <a:rPr lang="en-US" sz="1800" dirty="0"/>
              <a:t>We can see that in the random selection of weights, the number of neurons needed to obtain an error that matches the one of RBF should be increased between 6-150%, which indicates large savings in the number of neurons and simulation time if RBF features are used to build wide neural networks.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9B0A1B8-1D6B-4D5F-A623-10028D0FC30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66F34B7-0DD1-4976-8AF0-D4007B18E378}" type="slidenum">
              <a:t>11</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6D91BFDC-9B31-46F2-B5D9-3498A16E1915}"/>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04EFB9B1-5E60-46BE-9623-99497003B406}"/>
              </a:ext>
            </a:extLst>
          </p:cNvPr>
          <p:cNvSpPr txBox="1">
            <a:spLocks noGrp="1"/>
          </p:cNvSpPr>
          <p:nvPr>
            <p:ph type="body" sz="quarter" idx="1"/>
          </p:nvPr>
        </p:nvSpPr>
        <p:spPr>
          <a:xfrm>
            <a:off x="755998" y="4881597"/>
            <a:ext cx="6047640" cy="5352842"/>
          </a:xfrm>
        </p:spPr>
        <p:txBody>
          <a:bodyPr/>
          <a:lstStyle/>
          <a:p>
            <a:pPr lvl="0" algn="just"/>
            <a:r>
              <a:rPr lang="en-US" sz="1600" dirty="0">
                <a:latin typeface="TeXGyreSchola" pitchFamily="34"/>
              </a:rPr>
              <a:t>Suppose that we already have a number of features n in a wide network and would like to add a specific number n of new features that we believe are good features for a given problem. Thus, we wish to have an incremental significance measure that evaluates how many randomly generated features can be saved if the new features are used. The measure should tell us how much better is to use these new features than those randomly generated. The savings are specifically addressed to a subset of all features instead of replacing all features as we had in the previous case.</a:t>
            </a:r>
          </a:p>
          <a:p>
            <a:pPr lvl="0" algn="just"/>
            <a:r>
              <a:rPr lang="en-US" sz="1600" dirty="0">
                <a:latin typeface="TeXGyreSchola" pitchFamily="34"/>
              </a:rPr>
              <a:t>Sf1 is an extension of Sf, from previous slide. e1 is the error level produced by the network using only the original set of </a:t>
            </a:r>
            <a:r>
              <a:rPr lang="en-US" sz="1600" dirty="0" err="1">
                <a:latin typeface="TeXGyreSchola" pitchFamily="34"/>
              </a:rPr>
              <a:t>nf</a:t>
            </a:r>
            <a:r>
              <a:rPr lang="en-US" sz="1600" dirty="0">
                <a:latin typeface="TeXGyreSchola" pitchFamily="34"/>
              </a:rPr>
              <a:t> features, e2 is the error level produced by the network in which n features were replaced by the new set of features, and e3 is the level of </a:t>
            </a:r>
            <a:r>
              <a:rPr lang="pl-PL" sz="1600" dirty="0">
                <a:latin typeface="TeXGyreSchola" pitchFamily="34"/>
              </a:rPr>
              <a:t>the </a:t>
            </a:r>
            <a:r>
              <a:rPr lang="en-US" sz="1600" dirty="0">
                <a:latin typeface="TeXGyreSchola" pitchFamily="34"/>
              </a:rPr>
              <a:t>estimated error for the original features with </a:t>
            </a:r>
            <a:r>
              <a:rPr lang="en-US" sz="1600" dirty="0" err="1">
                <a:latin typeface="TeXGyreSchola" pitchFamily="34"/>
              </a:rPr>
              <a:t>nf</a:t>
            </a:r>
            <a:r>
              <a:rPr lang="en-US" sz="1600" dirty="0">
                <a:latin typeface="TeXGyreSchola" pitchFamily="34"/>
              </a:rPr>
              <a:t> features removed.</a:t>
            </a:r>
          </a:p>
          <a:p>
            <a:pPr lvl="0" algn="just"/>
            <a:r>
              <a:rPr lang="en-US" sz="1600" dirty="0">
                <a:latin typeface="TeXGyreSchola" pitchFamily="34"/>
              </a:rPr>
              <a:t>If we assume, that reference features were randomly generated, we end up with the relationship depicted in a green field.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9456BFB5-FDBD-42F7-B58F-1F45C4327BD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FCA2C0B-AD6C-4917-91CA-C6D25E324832}" type="slidenum">
              <a:t>12</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BE57206B-216A-4383-BD1E-34B904ED6611}"/>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252757C-AD47-400A-891D-EAD3FEF8D7CB}"/>
              </a:ext>
            </a:extLst>
          </p:cNvPr>
          <p:cNvSpPr txBox="1">
            <a:spLocks noGrp="1"/>
          </p:cNvSpPr>
          <p:nvPr>
            <p:ph type="body" sz="quarter" idx="1"/>
          </p:nvPr>
        </p:nvSpPr>
        <p:spPr/>
        <p:txBody>
          <a:bodyPr/>
          <a:lstStyle/>
          <a:p>
            <a:pPr lvl="0"/>
            <a:r>
              <a:rPr lang="en-US" sz="1500" dirty="0"/>
              <a:t>Let</a:t>
            </a:r>
            <a:r>
              <a:rPr lang="pl-PL" sz="1500" dirty="0"/>
              <a:t>’</a:t>
            </a:r>
            <a:r>
              <a:rPr lang="en-US" sz="1500" dirty="0"/>
              <a:t>s illustrate the incremental feature selection significance</a:t>
            </a:r>
            <a:r>
              <a:rPr lang="pl-PL" sz="1500" dirty="0"/>
              <a:t> on </a:t>
            </a:r>
            <a:r>
              <a:rPr lang="en-US" sz="1500" dirty="0"/>
              <a:t>an example. Let</a:t>
            </a:r>
            <a:r>
              <a:rPr lang="pl-PL" sz="1500" dirty="0"/>
              <a:t>’s</a:t>
            </a:r>
            <a:r>
              <a:rPr lang="en-US" sz="1500" dirty="0"/>
              <a:t> assume that the error rate was e1= 0.26 for n=15 and when two random features were replaced by selected features (i.e. n = 2) we got the error rate e2 = 0.16. We can calculated the incremental significance of these features as Sf1 = 2.01</a:t>
            </a:r>
          </a:p>
          <a:p>
            <a:pPr lvl="0"/>
            <a:endParaRPr lang="en-US" sz="1500" dirty="0"/>
          </a:p>
          <a:p>
            <a:pPr lvl="0"/>
            <a:r>
              <a:rPr lang="en-US" sz="1500" dirty="0"/>
              <a:t>The continuous line represents the theoretical error level estimated by O(1/√n ), on the vertical line, we have errors e1 and e2, the top horizontal line intersects the curve O (1 ⁄ √n) yielding the estimated error e3 , and the bottom horizontal line intersects O(1 ⁄ √n) giving an estimate of the number of random features n2 that would yield the same level of the error level e2.</a:t>
            </a:r>
          </a:p>
          <a:p>
            <a:pPr lvl="0"/>
            <a:endParaRPr lang="en-US" sz="1500" dirty="0"/>
          </a:p>
          <a:p>
            <a:pPr lvl="0"/>
            <a:r>
              <a:rPr lang="en-US" sz="1500" dirty="0"/>
              <a:t>It would take more than twice the current number of random features (</a:t>
            </a:r>
            <a:r>
              <a:rPr lang="pl-PL" sz="1500" dirty="0" err="1"/>
              <a:t>about</a:t>
            </a:r>
            <a:r>
              <a:rPr lang="en-US" sz="1500" dirty="0"/>
              <a:t> 15) to reach the same error level (around 0.16).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4A95BE9-4927-4F92-B066-AC2D9F0C873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4D16739-95C0-48F6-A576-2EB1873A60D9}" type="slidenum">
              <a:t>13</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9EA07595-E5A2-4F58-B00F-E2ED37834DF0}"/>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57480816-DEC1-4BF1-9EC1-5337D2D25D53}"/>
              </a:ext>
            </a:extLst>
          </p:cNvPr>
          <p:cNvSpPr txBox="1">
            <a:spLocks noGrp="1"/>
          </p:cNvSpPr>
          <p:nvPr>
            <p:ph type="body" sz="quarter" idx="1"/>
          </p:nvPr>
        </p:nvSpPr>
        <p:spPr/>
        <p:txBody>
          <a:bodyPr/>
          <a:lstStyle/>
          <a:p>
            <a:pPr lvl="0" algn="just"/>
            <a:r>
              <a:rPr lang="en-US" sz="1600" dirty="0">
                <a:latin typeface="TeXGyreSchola" pitchFamily="34"/>
              </a:rPr>
              <a:t>Let’s now check how significant are these extra features represented by the coordinates of the endpoints of the digits? To answer this question, we tested wide neural networks with various numbers of hidden neurons. This resulted in two types of errors</a:t>
            </a:r>
            <a:r>
              <a:rPr lang="pl-PL" sz="1600" dirty="0">
                <a:latin typeface="TeXGyreSchola" pitchFamily="34"/>
              </a:rPr>
              <a:t>:</a:t>
            </a:r>
            <a:r>
              <a:rPr lang="en-US" sz="1600" dirty="0">
                <a:latin typeface="TeXGyreSchola" pitchFamily="34"/>
              </a:rPr>
              <a:t> error e1 which was obtained when all features of the hidden neurons were randomly generated, and error e2 obtained in the networks in which 20 random features were replaced by 20 features representing the endpoints. Next, we calculated the incremental significance measure S and the number of saved neurons in the hidden layer if all features are based on the random selection from (delta)n.</a:t>
            </a:r>
          </a:p>
          <a:p>
            <a:pPr lvl="0" algn="just"/>
            <a:r>
              <a:rPr lang="en-US" sz="1600" dirty="0">
                <a:latin typeface="TeXGyreSchola" pitchFamily="34"/>
              </a:rPr>
              <a:t>As we can see, </a:t>
            </a:r>
            <a:r>
              <a:rPr lang="en-US" sz="1600" b="1" dirty="0">
                <a:latin typeface="TeXGyreSchola" pitchFamily="34"/>
              </a:rPr>
              <a:t>both the significance of the selected endpoint</a:t>
            </a:r>
            <a:r>
              <a:rPr lang="pl-PL" sz="1600" b="1" dirty="0">
                <a:latin typeface="TeXGyreSchola" pitchFamily="34"/>
              </a:rPr>
              <a:t> </a:t>
            </a:r>
            <a:r>
              <a:rPr lang="en-US" sz="1600" b="1" dirty="0">
                <a:latin typeface="TeXGyreSchola" pitchFamily="34"/>
              </a:rPr>
              <a:t>features </a:t>
            </a:r>
            <a:r>
              <a:rPr lang="pl-PL" sz="1600" b="1" dirty="0">
                <a:latin typeface="TeXGyreSchola" pitchFamily="34"/>
              </a:rPr>
              <a:t>and </a:t>
            </a:r>
            <a:r>
              <a:rPr lang="en-US" sz="1600" b="1" dirty="0">
                <a:latin typeface="TeXGyreSchola" pitchFamily="34"/>
              </a:rPr>
              <a:t>the number of random features</a:t>
            </a:r>
            <a:r>
              <a:rPr lang="en-US" sz="1600" dirty="0">
                <a:latin typeface="TeXGyreSchola" pitchFamily="34"/>
              </a:rPr>
              <a:t> needed to</a:t>
            </a:r>
            <a:r>
              <a:rPr lang="pl-PL" sz="1600" dirty="0">
                <a:latin typeface="TeXGyreSchola" pitchFamily="34"/>
              </a:rPr>
              <a:t> </a:t>
            </a:r>
            <a:r>
              <a:rPr lang="en-US" sz="1600" dirty="0">
                <a:latin typeface="TeXGyreSchola" pitchFamily="34"/>
              </a:rPr>
              <a:t>compensate for the lack of these features are </a:t>
            </a:r>
            <a:r>
              <a:rPr lang="en-US" sz="1600" b="1" dirty="0">
                <a:latin typeface="TeXGyreSchola" pitchFamily="34"/>
              </a:rPr>
              <a:t>increasing</a:t>
            </a:r>
            <a:r>
              <a:rPr lang="en-US" sz="1600" dirty="0">
                <a:latin typeface="TeXGyreSchola" pitchFamily="34"/>
              </a:rPr>
              <a:t> with the</a:t>
            </a:r>
            <a:r>
              <a:rPr lang="pl-PL" sz="1600" dirty="0">
                <a:latin typeface="TeXGyreSchola" pitchFamily="34"/>
              </a:rPr>
              <a:t> </a:t>
            </a:r>
            <a:r>
              <a:rPr lang="en-US" sz="1600" dirty="0">
                <a:latin typeface="TeXGyreSchola" pitchFamily="34"/>
              </a:rPr>
              <a:t>network size.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EA10DF1-99F1-4AC2-92D1-9FBB221B039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112FE78-B3B2-4B0A-AD6D-63C4E7106392}" type="slidenum">
              <a:t>14</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DADCF5F3-13ED-4F72-A82A-7120EE60630C}"/>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86EF1B7C-1853-45ED-A86F-69859F2EE401}"/>
              </a:ext>
            </a:extLst>
          </p:cNvPr>
          <p:cNvSpPr txBox="1">
            <a:spLocks noGrp="1"/>
          </p:cNvSpPr>
          <p:nvPr>
            <p:ph type="body" sz="quarter" idx="1"/>
          </p:nvPr>
        </p:nvSpPr>
        <p:spPr/>
        <p:txBody>
          <a:bodyPr/>
          <a:lstStyle/>
          <a:p>
            <a:pPr lvl="0"/>
            <a:r>
              <a:rPr lang="en-US" sz="1800" dirty="0"/>
              <a:t>The networks of various sizes were trained with the Levenberg-Marquardt (LM) nonlinear optimizer, aimed to minimize the mean squared output error (MSE). In order to make the test results of FCC (Fully Connected Cascade) network in agreement with the MSE error, we scaled the output vector 10 times. This improved the recognition stability of the test results</a:t>
            </a:r>
            <a:r>
              <a:rPr lang="pl-PL" sz="1800" dirty="0"/>
              <a:t>.</a:t>
            </a:r>
            <a:r>
              <a:rPr lang="en-US" sz="1800" dirty="0"/>
              <a:t> </a:t>
            </a:r>
            <a:r>
              <a:rPr lang="pl-PL" sz="1800" dirty="0"/>
              <a:t>The</a:t>
            </a:r>
            <a:r>
              <a:rPr lang="en-US" sz="1800" dirty="0"/>
              <a:t> classification results are shown </a:t>
            </a:r>
            <a:r>
              <a:rPr lang="pl-PL" sz="1800" dirty="0"/>
              <a:t>in the </a:t>
            </a:r>
            <a:r>
              <a:rPr lang="pl-PL" sz="1800" dirty="0" err="1"/>
              <a:t>table</a:t>
            </a:r>
            <a:r>
              <a:rPr lang="en-US" sz="1800" dirty="0"/>
              <a:t>.</a:t>
            </a:r>
          </a:p>
          <a:p>
            <a:pPr lvl="0"/>
            <a:r>
              <a:rPr lang="en-US" sz="1800" dirty="0"/>
              <a:t>LM is the second-order training method. In practice, the second-order derivatives matrix inversion should be computed every time the weight will change. As we can see, the training of this network is very slow. The fastest training time was 24h. Thus, we conclude that the LM method is not suitable for practical problems of this size. Moreover, the FCC was not designed to be deep in the sense of </a:t>
            </a:r>
            <a:r>
              <a:rPr lang="pl-PL" sz="1800" dirty="0"/>
              <a:t>the </a:t>
            </a:r>
            <a:r>
              <a:rPr lang="en-US" sz="1800" dirty="0"/>
              <a:t>today standards.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D54BE56-32F1-41F0-AD73-5609F13A197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312241-CC4A-4688-ACA9-49FD4E977234}" type="slidenum">
              <a:t>15</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BED34577-2FEC-4842-9D67-5CBD9B224D59}"/>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87381CB6-AC7D-4145-96D7-FDC8A83C88EA}"/>
              </a:ext>
            </a:extLst>
          </p:cNvPr>
          <p:cNvSpPr txBox="1">
            <a:spLocks noGrp="1"/>
          </p:cNvSpPr>
          <p:nvPr>
            <p:ph type="body" sz="quarter" idx="1"/>
          </p:nvPr>
        </p:nvSpPr>
        <p:spPr/>
        <p:txBody>
          <a:bodyPr/>
          <a:lstStyle/>
          <a:p>
            <a:pPr lvl="0"/>
            <a:r>
              <a:rPr lang="en-US"/>
              <a:t>A Modified Cascade network (without layer 0 connections) is notably more compact, thus faster. Table VI presents the results of this modification. An error converges to ~ 9% in deeper networks with a standard deviation of 1%. Comparing to results presented in </a:t>
            </a:r>
            <a:r>
              <a:rPr lang="pl-PL"/>
              <a:t>the previous </a:t>
            </a:r>
            <a:r>
              <a:rPr lang="en-US"/>
              <a:t>Table, training time (here in minutes) is significantly smaller.</a:t>
            </a:r>
          </a:p>
          <a:p>
            <a:pPr lvl="0"/>
            <a:r>
              <a:rPr lang="en-US"/>
              <a:t>Overall, we did not find the FCC network to be competitive with wide networks of a similar level of complexity. First, </a:t>
            </a:r>
            <a:r>
              <a:rPr lang="pl-PL"/>
              <a:t>the </a:t>
            </a:r>
            <a:r>
              <a:rPr lang="en-US"/>
              <a:t>FCC network has a delay proportional to the number of cascaded nodes. Second, the number of weights </a:t>
            </a:r>
            <a:r>
              <a:rPr lang="pl-PL"/>
              <a:t>must be </a:t>
            </a:r>
            <a:r>
              <a:rPr lang="en-US"/>
              <a:t>much </a:t>
            </a:r>
            <a:r>
              <a:rPr lang="pl-PL"/>
              <a:t>bigger</a:t>
            </a:r>
            <a:r>
              <a:rPr lang="en-US"/>
              <a:t> to reach the same test accuracy, which increases the training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2823E44-C10F-40DA-B3B9-6D6091F876A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68DE90A-83B8-4648-9FBD-A2315F832C43}" type="slidenum">
              <a:t>16</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5EF4AB2C-2998-49EB-92E1-27C7CB64A656}"/>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B49524D-7F33-49BC-8C43-AF539C74EEEB}"/>
              </a:ext>
            </a:extLst>
          </p:cNvPr>
          <p:cNvSpPr txBox="1">
            <a:spLocks noGrp="1"/>
          </p:cNvSpPr>
          <p:nvPr>
            <p:ph type="body" sz="quarter" idx="1"/>
          </p:nvPr>
        </p:nvSpPr>
        <p:spPr/>
        <p:txBody>
          <a:bodyPr/>
          <a:lstStyle/>
          <a:p>
            <a:pPr lvl="0"/>
            <a:r>
              <a:rPr lang="en-US" sz="1050" dirty="0">
                <a:latin typeface="TeXGyreSchola" pitchFamily="34"/>
              </a:rPr>
              <a:t>This paper </a:t>
            </a:r>
            <a:r>
              <a:rPr lang="en-US" sz="1050" dirty="0">
                <a:highlight>
                  <a:srgbClr val="FFF200"/>
                </a:highlight>
                <a:latin typeface="TeXGyreSchola" pitchFamily="34"/>
              </a:rPr>
              <a:t>discussed the significance of the feature selection for wide neural networks</a:t>
            </a:r>
            <a:r>
              <a:rPr lang="en-US" sz="1050" dirty="0">
                <a:latin typeface="TeXGyreSchola" pitchFamily="34"/>
              </a:rPr>
              <a:t>. Obtained experimentally, the testing accuracy confirmed claims that the testing error decreases with the increasing number of hidden neurons, although there are significant differences in the performance of different feature selection methods for the same number of hidden neurons.</a:t>
            </a:r>
            <a:r>
              <a:rPr lang="en-US" sz="1050" dirty="0">
                <a:highlight>
                  <a:srgbClr val="FFF200"/>
                </a:highlight>
                <a:latin typeface="TeXGyreSchola" pitchFamily="34"/>
              </a:rPr>
              <a:t> We compared recognition accuracy on the MNIST database using two approaches: 1) randomly selected weights from the input layer to hidden neurons, and 2) weights based on radial basis functions. Both methods gave wide neural network structures without expensive iterative learning that characterize deep neural networks.</a:t>
            </a:r>
            <a:r>
              <a:rPr lang="en-US" sz="1050" dirty="0">
                <a:latin typeface="TeXGyreSchola" pitchFamily="34"/>
              </a:rPr>
              <a:t> It requires only a pseudoinverse to train the output layer that classifies the input data. However, the selection of weights using radial basis functions required a smaller number of hidden neurons to obtain a similar level of recognition accuracy. </a:t>
            </a:r>
            <a:r>
              <a:rPr lang="en-US" sz="1050" dirty="0">
                <a:highlight>
                  <a:srgbClr val="FFF200"/>
                </a:highlight>
                <a:latin typeface="TeXGyreSchola" pitchFamily="34"/>
              </a:rPr>
              <a:t>We also compared wide networks to connected cascades and demonstrated that these techniques are not competitive with wide networks</a:t>
            </a:r>
            <a:r>
              <a:rPr lang="pl-PL" sz="1050" dirty="0">
                <a:highlight>
                  <a:srgbClr val="FFF200"/>
                </a:highlight>
                <a:latin typeface="TeXGyreSchola" pitchFamily="34"/>
              </a:rPr>
              <a:t> </a:t>
            </a:r>
            <a:r>
              <a:rPr lang="en-US" sz="1050" dirty="0">
                <a:highlight>
                  <a:srgbClr val="FFF200"/>
                </a:highlight>
                <a:latin typeface="TeXGyreSchola" pitchFamily="34"/>
              </a:rPr>
              <a:t>although their simplicity in construction.</a:t>
            </a:r>
          </a:p>
          <a:p>
            <a:pPr lvl="0"/>
            <a:endParaRPr lang="en-US" sz="1050" dirty="0">
              <a:latin typeface="TeXGyreSchola" pitchFamily="34"/>
            </a:endParaRPr>
          </a:p>
          <a:p>
            <a:pPr lvl="0"/>
            <a:r>
              <a:rPr lang="en-US" sz="1050" dirty="0">
                <a:latin typeface="TeXGyreSchola" pitchFamily="34"/>
              </a:rPr>
              <a:t>To measure the quality of the applied feature selection method, </a:t>
            </a:r>
            <a:r>
              <a:rPr lang="en-US" sz="1050" dirty="0">
                <a:highlight>
                  <a:srgbClr val="FFF200"/>
                </a:highlight>
                <a:latin typeface="TeXGyreSchola" pitchFamily="34"/>
              </a:rPr>
              <a:t>we introduced two significance measures. The first measure compared two methods of feature selection applied to all hidden neurons. The second method allowed for increment testing of selected features while leaving the remaining features without change.</a:t>
            </a:r>
            <a:r>
              <a:rPr lang="en-US" sz="1050" dirty="0">
                <a:latin typeface="TeXGyreSchola" pitchFamily="34"/>
              </a:rPr>
              <a:t> This second approach is particularly useful to test a smaller number of specifically selected features that may require special preprocessing of data to establish the features. In addition, we can translate the feature significance into the number of random features that would have to be added to the wide network in order to obtain a similar performance as the network with added (possible more elaborate) features. </a:t>
            </a:r>
            <a:r>
              <a:rPr lang="en-US" sz="1050" dirty="0">
                <a:highlight>
                  <a:srgbClr val="FFF200"/>
                </a:highlight>
                <a:latin typeface="TeXGyreSchola" pitchFamily="34"/>
              </a:rPr>
              <a:t>In future work, we want to explore tradeoffs between the number of hidden neurons in wide neural networks vs. width and depth of deep neural networks to better understand tradeoffs between the two parameters of </a:t>
            </a:r>
            <a:r>
              <a:rPr lang="pl-PL" sz="1050" dirty="0">
                <a:highlight>
                  <a:srgbClr val="FFF200"/>
                </a:highlight>
                <a:latin typeface="TeXGyreSchola" pitchFamily="34"/>
              </a:rPr>
              <a:t>the </a:t>
            </a:r>
            <a:r>
              <a:rPr lang="en-US" sz="1050" dirty="0">
                <a:highlight>
                  <a:srgbClr val="FFF200"/>
                </a:highlight>
                <a:latin typeface="TeXGyreSchola" pitchFamily="34"/>
              </a:rPr>
              <a:t>modern neural network structures</a:t>
            </a:r>
            <a:r>
              <a:rPr lang="pl-PL" sz="1050" dirty="0">
                <a:highlight>
                  <a:srgbClr val="FFF200"/>
                </a:highlight>
                <a:latin typeface="TeXGyreSchola" pitchFamily="34"/>
              </a:rPr>
              <a:t>.</a:t>
            </a:r>
            <a:endParaRPr lang="en-US" sz="1050" dirty="0">
              <a:highlight>
                <a:srgbClr val="FFF200"/>
              </a:highlight>
              <a:latin typeface="TeXGyreSchola" pitchFamily="3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CE87B1C-762A-42BA-90C8-BE3821808B2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3A12AE0-68B6-49FD-BF2B-53DF0E170F47}" type="slidenum">
              <a:t>17</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B1AA0270-D903-4089-9C4B-83C70228977D}"/>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A8B986CB-7FEF-43B4-ABD6-37A21C8B2555}"/>
              </a:ext>
            </a:extLst>
          </p:cNvPr>
          <p:cNvSpPr txBox="1">
            <a:spLocks noGrp="1"/>
          </p:cNvSpPr>
          <p:nvPr>
            <p:ph type="body" sz="quarter" idx="1"/>
          </p:nvPr>
        </p:nvSpPr>
        <p:spPr/>
        <p:txBody>
          <a:bodyPr>
            <a:spAutoFit/>
          </a:bodyPr>
          <a:lstStyle/>
          <a:p>
            <a:pPr lvl="0"/>
            <a:r>
              <a:rPr lang="en-US"/>
              <a:t>W Chińskim tradycyjnym dziękuję: </a:t>
            </a:r>
            <a:r>
              <a:rPr lang="en-US" b="1"/>
              <a:t>s</a:t>
            </a:r>
            <a:r>
              <a:rPr lang="pl-PL" b="1"/>
              <a:t>i</a:t>
            </a:r>
            <a:r>
              <a:rPr lang="en-US" b="1"/>
              <a:t>je s</a:t>
            </a:r>
            <a:r>
              <a:rPr lang="pl-PL" b="1"/>
              <a:t>i</a:t>
            </a:r>
            <a:r>
              <a:rPr lang="en-US" b="1"/>
              <a:t>je.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FD9299B-90BC-4777-9E6D-5CA4A76EF59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2596CB-6DC4-4783-81ED-B6867CC28B0F}" type="slidenum">
              <a:t>18</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265FB959-AB9D-4B82-ACCF-700B778AFB0B}"/>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45721703-DD6E-41D6-BE5E-207814FE40D3}"/>
              </a:ext>
            </a:extLst>
          </p:cNvPr>
          <p:cNvSpPr txBox="1">
            <a:spLocks noGrp="1"/>
          </p:cNvSpPr>
          <p:nvPr>
            <p:ph type="body" sz="quarter" idx="1"/>
          </p:nvPr>
        </p:nvSpPr>
        <p:spPr>
          <a:xfrm>
            <a:off x="755998" y="5042522"/>
            <a:ext cx="6047640" cy="5198757"/>
          </a:xfrm>
        </p:spPr>
        <p:txBody>
          <a:bodyPr/>
          <a:lstStyle/>
          <a:p>
            <a:pPr lvl="0" algn="just"/>
            <a:r>
              <a:rPr lang="en-US" sz="1600" dirty="0">
                <a:latin typeface="TeXGyreSchola" pitchFamily="34"/>
              </a:rPr>
              <a:t>Pseudoinverse is about the projections. We start from A</a:t>
            </a:r>
            <a:r>
              <a:rPr lang="en-US" sz="1600" baseline="33000" dirty="0">
                <a:latin typeface="TeXGyreSchola" pitchFamily="34"/>
              </a:rPr>
              <a:t>T</a:t>
            </a:r>
            <a:r>
              <a:rPr lang="en-US" sz="1600" dirty="0">
                <a:latin typeface="TeXGyreSchola" pitchFamily="34"/>
              </a:rPr>
              <a:t>A = VΣ</a:t>
            </a:r>
            <a:r>
              <a:rPr lang="en-US" sz="1600" baseline="33000" dirty="0">
                <a:latin typeface="TeXGyreSchola" pitchFamily="34"/>
              </a:rPr>
              <a:t>T</a:t>
            </a:r>
            <a:r>
              <a:rPr lang="en-US" sz="1600" dirty="0">
                <a:latin typeface="TeXGyreSchola" pitchFamily="34"/>
              </a:rPr>
              <a:t>(U</a:t>
            </a:r>
            <a:r>
              <a:rPr lang="en-US" sz="1600" baseline="33000" dirty="0">
                <a:latin typeface="TeXGyreSchola" pitchFamily="34"/>
              </a:rPr>
              <a:t>T</a:t>
            </a:r>
            <a:r>
              <a:rPr lang="en-US" sz="1600" dirty="0">
                <a:latin typeface="TeXGyreSchola" pitchFamily="34"/>
              </a:rPr>
              <a:t>U)ΣV</a:t>
            </a:r>
            <a:r>
              <a:rPr lang="en-US" sz="1600" baseline="33000" dirty="0">
                <a:latin typeface="TeXGyreSchola" pitchFamily="34"/>
              </a:rPr>
              <a:t>T</a:t>
            </a:r>
            <a:r>
              <a:rPr lang="en-US" sz="1600" dirty="0">
                <a:latin typeface="TeXGyreSchola" pitchFamily="34"/>
              </a:rPr>
              <a:t>=V(Σ</a:t>
            </a:r>
            <a:r>
              <a:rPr lang="en-US" sz="1600" baseline="33000" dirty="0">
                <a:latin typeface="TeXGyreSchola" pitchFamily="34"/>
              </a:rPr>
              <a:t>T</a:t>
            </a:r>
            <a:r>
              <a:rPr lang="en-US" sz="1600" dirty="0">
                <a:latin typeface="TeXGyreSchola" pitchFamily="34"/>
              </a:rPr>
              <a:t>Σ)V</a:t>
            </a:r>
            <a:r>
              <a:rPr lang="en-US" sz="1600" baseline="33000" dirty="0">
                <a:latin typeface="TeXGyreSchola" pitchFamily="34"/>
              </a:rPr>
              <a:t>T</a:t>
            </a:r>
            <a:r>
              <a:rPr lang="en-US" sz="1600" dirty="0">
                <a:latin typeface="TeXGyreSchola" pitchFamily="34"/>
              </a:rPr>
              <a:t>; V’s are eigenvectors of A</a:t>
            </a:r>
            <a:r>
              <a:rPr lang="en-US" sz="1600" baseline="33000" dirty="0">
                <a:latin typeface="TeXGyreSchola" pitchFamily="34"/>
              </a:rPr>
              <a:t>T</a:t>
            </a:r>
            <a:r>
              <a:rPr lang="en-US" sz="1600" dirty="0">
                <a:latin typeface="TeXGyreSchola" pitchFamily="34"/>
              </a:rPr>
              <a:t>A; Σ</a:t>
            </a:r>
            <a:r>
              <a:rPr lang="en-US" sz="1600" baseline="33000" dirty="0">
                <a:latin typeface="TeXGyreSchola" pitchFamily="34"/>
              </a:rPr>
              <a:t>T</a:t>
            </a:r>
            <a:r>
              <a:rPr lang="en-US" sz="1600" dirty="0">
                <a:latin typeface="TeXGyreSchola" pitchFamily="34"/>
              </a:rPr>
              <a:t>Σ: σ</a:t>
            </a:r>
            <a:r>
              <a:rPr lang="en-US" sz="1600" baseline="33000" dirty="0">
                <a:latin typeface="TeXGyreSchola" pitchFamily="34"/>
              </a:rPr>
              <a:t>2</a:t>
            </a:r>
            <a:r>
              <a:rPr lang="en-US" sz="1600" dirty="0">
                <a:latin typeface="TeXGyreSchola" pitchFamily="34"/>
              </a:rPr>
              <a:t>: eigenvalues of A</a:t>
            </a:r>
            <a:r>
              <a:rPr lang="en-US" sz="1600" baseline="33000" dirty="0">
                <a:latin typeface="TeXGyreSchola" pitchFamily="34"/>
              </a:rPr>
              <a:t>T</a:t>
            </a:r>
            <a:r>
              <a:rPr lang="en-US" sz="1600" dirty="0">
                <a:latin typeface="TeXGyreSchola" pitchFamily="34"/>
              </a:rPr>
              <a:t>A. And AA</a:t>
            </a:r>
            <a:r>
              <a:rPr lang="en-US" sz="1600" baseline="33000" dirty="0">
                <a:latin typeface="TeXGyreSchola" pitchFamily="34"/>
              </a:rPr>
              <a:t>T</a:t>
            </a:r>
            <a:r>
              <a:rPr lang="en-US" sz="1600" dirty="0">
                <a:latin typeface="TeXGyreSchola" pitchFamily="34"/>
              </a:rPr>
              <a:t> = UΣ(V</a:t>
            </a:r>
            <a:r>
              <a:rPr lang="en-US" sz="1600" baseline="33000" dirty="0">
                <a:latin typeface="TeXGyreSchola" pitchFamily="34"/>
              </a:rPr>
              <a:t>T</a:t>
            </a:r>
            <a:r>
              <a:rPr lang="en-US" sz="1600" dirty="0">
                <a:latin typeface="TeXGyreSchola" pitchFamily="34"/>
              </a:rPr>
              <a:t>V)Σ</a:t>
            </a:r>
            <a:r>
              <a:rPr lang="en-US" sz="1600" baseline="33000" dirty="0">
                <a:latin typeface="TeXGyreSchola" pitchFamily="34"/>
              </a:rPr>
              <a:t>T</a:t>
            </a:r>
            <a:r>
              <a:rPr lang="en-US" sz="1600" dirty="0">
                <a:latin typeface="TeXGyreSchola" pitchFamily="34"/>
              </a:rPr>
              <a:t>U</a:t>
            </a:r>
            <a:r>
              <a:rPr lang="en-US" sz="1600" baseline="33000" dirty="0">
                <a:latin typeface="TeXGyreSchola" pitchFamily="34"/>
              </a:rPr>
              <a:t>T </a:t>
            </a:r>
            <a:r>
              <a:rPr lang="en-US" sz="1600" dirty="0">
                <a:latin typeface="TeXGyreSchola" pitchFamily="34"/>
              </a:rPr>
              <a:t>= U(ΣΣ</a:t>
            </a:r>
            <a:r>
              <a:rPr lang="en-US" sz="1600" baseline="33000" dirty="0">
                <a:latin typeface="TeXGyreSchola" pitchFamily="34"/>
              </a:rPr>
              <a:t>T</a:t>
            </a:r>
            <a:r>
              <a:rPr lang="en-US" sz="1600" dirty="0">
                <a:latin typeface="TeXGyreSchola" pitchFamily="34"/>
              </a:rPr>
              <a:t>)U</a:t>
            </a:r>
            <a:r>
              <a:rPr lang="en-US" sz="1600" baseline="33000" dirty="0">
                <a:latin typeface="TeXGyreSchola" pitchFamily="34"/>
              </a:rPr>
              <a:t>T</a:t>
            </a:r>
            <a:r>
              <a:rPr lang="en-US" sz="1600" dirty="0">
                <a:latin typeface="TeXGyreSchola" pitchFamily="34"/>
              </a:rPr>
              <a:t>, but will not use U’s from here. This is a concept, but unfortunately without a guarantee that U’s will be orthogonal to V. We compute U’s directly from AV = ΣU, </a:t>
            </a:r>
            <a:r>
              <a:rPr lang="en-US" sz="1600" dirty="0" err="1">
                <a:latin typeface="TeXGyreSchola" pitchFamily="34"/>
              </a:rPr>
              <a:t>u</a:t>
            </a:r>
            <a:r>
              <a:rPr lang="en-US" sz="1600" baseline="-33000" dirty="0" err="1">
                <a:latin typeface="TeXGyreSchola" pitchFamily="34"/>
              </a:rPr>
              <a:t>i</a:t>
            </a:r>
            <a:r>
              <a:rPr lang="en-US" sz="1600" dirty="0">
                <a:latin typeface="TeXGyreSchola" pitchFamily="34"/>
              </a:rPr>
              <a:t>=</a:t>
            </a:r>
            <a:r>
              <a:rPr lang="en-US" sz="1600" dirty="0" err="1">
                <a:latin typeface="TeXGyreSchola" pitchFamily="34"/>
              </a:rPr>
              <a:t>Av</a:t>
            </a:r>
            <a:r>
              <a:rPr lang="en-US" sz="1600" baseline="-33000" dirty="0" err="1">
                <a:latin typeface="TeXGyreSchola" pitchFamily="34"/>
              </a:rPr>
              <a:t>i</a:t>
            </a:r>
            <a:r>
              <a:rPr lang="en-US" sz="1600" dirty="0">
                <a:latin typeface="TeXGyreSchola" pitchFamily="34"/>
              </a:rPr>
              <a:t>/</a:t>
            </a:r>
            <a:r>
              <a:rPr lang="en-US" sz="1600" dirty="0" err="1">
                <a:latin typeface="TeXGyreSchola" pitchFamily="34"/>
              </a:rPr>
              <a:t>σ</a:t>
            </a:r>
            <a:r>
              <a:rPr lang="en-US" sz="1600" baseline="-33000" dirty="0" err="1">
                <a:latin typeface="TeXGyreSchola" pitchFamily="34"/>
              </a:rPr>
              <a:t>i</a:t>
            </a:r>
            <a:r>
              <a:rPr lang="en-US" sz="1600" dirty="0">
                <a:latin typeface="TeXGyreSchola" pitchFamily="34"/>
              </a:rPr>
              <a:t>, where </a:t>
            </a:r>
            <a:r>
              <a:rPr lang="en-US" sz="1600" dirty="0" err="1">
                <a:latin typeface="TeXGyreSchola" pitchFamily="34"/>
              </a:rPr>
              <a:t>i</a:t>
            </a:r>
            <a:r>
              <a:rPr lang="en-US" sz="1600" dirty="0">
                <a:latin typeface="TeXGyreSchola" pitchFamily="34"/>
              </a:rPr>
              <a:t> in 1:r and r&gt;0. We will find out, if </a:t>
            </a:r>
            <a:r>
              <a:rPr lang="en-US" sz="1600" dirty="0" err="1">
                <a:latin typeface="TeXGyreSchola" pitchFamily="34"/>
              </a:rPr>
              <a:t>u</a:t>
            </a:r>
            <a:r>
              <a:rPr lang="en-US" sz="1600" baseline="-33000" dirty="0" err="1">
                <a:latin typeface="TeXGyreSchola" pitchFamily="34"/>
              </a:rPr>
              <a:t>i</a:t>
            </a:r>
            <a:r>
              <a:rPr lang="en-US" sz="1600" baseline="33000" dirty="0" err="1">
                <a:latin typeface="TeXGyreSchola" pitchFamily="34"/>
              </a:rPr>
              <a:t>T</a:t>
            </a:r>
            <a:r>
              <a:rPr lang="en-US" sz="1600" dirty="0" err="1">
                <a:latin typeface="TeXGyreSchola" pitchFamily="34"/>
              </a:rPr>
              <a:t>u</a:t>
            </a:r>
            <a:r>
              <a:rPr lang="en-US" sz="1600" baseline="-33000" dirty="0" err="1">
                <a:latin typeface="TeXGyreSchola" pitchFamily="34"/>
              </a:rPr>
              <a:t>j</a:t>
            </a:r>
            <a:r>
              <a:rPr lang="en-US" sz="1600" dirty="0">
                <a:latin typeface="TeXGyreSchola" pitchFamily="34"/>
              </a:rPr>
              <a:t>=0: (</a:t>
            </a:r>
            <a:r>
              <a:rPr lang="en-US" sz="1600" dirty="0" err="1">
                <a:latin typeface="TeXGyreSchola" pitchFamily="34"/>
              </a:rPr>
              <a:t>Av</a:t>
            </a:r>
            <a:r>
              <a:rPr lang="en-US" sz="1600" baseline="-33000" dirty="0" err="1">
                <a:latin typeface="TeXGyreSchola" pitchFamily="34"/>
              </a:rPr>
              <a:t>i</a:t>
            </a:r>
            <a:r>
              <a:rPr lang="en-US" sz="1600" dirty="0">
                <a:latin typeface="TeXGyreSchola" pitchFamily="34"/>
              </a:rPr>
              <a:t>/</a:t>
            </a:r>
            <a:r>
              <a:rPr lang="en-US" sz="1600" dirty="0" err="1">
                <a:latin typeface="TeXGyreSchola" pitchFamily="34"/>
              </a:rPr>
              <a:t>σ</a:t>
            </a:r>
            <a:r>
              <a:rPr lang="en-US" sz="1600" baseline="-33000" dirty="0" err="1">
                <a:latin typeface="TeXGyreSchola" pitchFamily="34"/>
              </a:rPr>
              <a:t>i</a:t>
            </a:r>
            <a:r>
              <a:rPr lang="en-US" sz="1600" dirty="0">
                <a:latin typeface="TeXGyreSchola" pitchFamily="34"/>
              </a:rPr>
              <a:t>)</a:t>
            </a:r>
            <a:r>
              <a:rPr lang="en-US" sz="1600" baseline="33000" dirty="0">
                <a:latin typeface="TeXGyreSchola" pitchFamily="34"/>
              </a:rPr>
              <a:t>T</a:t>
            </a:r>
            <a:r>
              <a:rPr lang="en-US" sz="1600" dirty="0">
                <a:latin typeface="TeXGyreSchola" pitchFamily="34"/>
              </a:rPr>
              <a:t>(</a:t>
            </a:r>
            <a:r>
              <a:rPr lang="en-US" sz="1600" dirty="0" err="1">
                <a:latin typeface="TeXGyreSchola" pitchFamily="34"/>
              </a:rPr>
              <a:t>Av</a:t>
            </a:r>
            <a:r>
              <a:rPr lang="en-US" sz="1600" baseline="-33000" dirty="0" err="1">
                <a:latin typeface="TeXGyreSchola" pitchFamily="34"/>
              </a:rPr>
              <a:t>j</a:t>
            </a:r>
            <a:r>
              <a:rPr lang="en-US" sz="1600" dirty="0">
                <a:latin typeface="TeXGyreSchola" pitchFamily="34"/>
              </a:rPr>
              <a:t>/</a:t>
            </a:r>
            <a:r>
              <a:rPr lang="en-US" sz="1600" dirty="0" err="1">
                <a:latin typeface="TeXGyreSchola" pitchFamily="34"/>
              </a:rPr>
              <a:t>σ</a:t>
            </a:r>
            <a:r>
              <a:rPr lang="en-US" sz="1600" baseline="-33000" dirty="0" err="1">
                <a:latin typeface="TeXGyreSchola" pitchFamily="34"/>
              </a:rPr>
              <a:t>j</a:t>
            </a:r>
            <a:r>
              <a:rPr lang="en-US" sz="1600" dirty="0">
                <a:latin typeface="TeXGyreSchola" pitchFamily="34"/>
              </a:rPr>
              <a:t>) = </a:t>
            </a:r>
            <a:r>
              <a:rPr lang="en-US" sz="1600" dirty="0" err="1">
                <a:latin typeface="TeXGyreSchola" pitchFamily="34"/>
              </a:rPr>
              <a:t>v</a:t>
            </a:r>
            <a:r>
              <a:rPr lang="en-US" sz="1600" baseline="-33000" dirty="0" err="1">
                <a:latin typeface="TeXGyreSchola" pitchFamily="34"/>
              </a:rPr>
              <a:t>i</a:t>
            </a:r>
            <a:r>
              <a:rPr lang="en-US" sz="1600" baseline="33000" dirty="0" err="1">
                <a:latin typeface="TeXGyreSchola" pitchFamily="34"/>
              </a:rPr>
              <a:t>T</a:t>
            </a:r>
            <a:r>
              <a:rPr lang="en-US" sz="1600" dirty="0" err="1">
                <a:latin typeface="TeXGyreSchola" pitchFamily="34"/>
              </a:rPr>
              <a:t>A</a:t>
            </a:r>
            <a:r>
              <a:rPr lang="en-US" sz="1600" baseline="33000" dirty="0" err="1">
                <a:latin typeface="TeXGyreSchola" pitchFamily="34"/>
              </a:rPr>
              <a:t>T</a:t>
            </a:r>
            <a:r>
              <a:rPr lang="en-US" sz="1600" dirty="0" err="1">
                <a:latin typeface="TeXGyreSchola" pitchFamily="34"/>
              </a:rPr>
              <a:t>Av</a:t>
            </a:r>
            <a:r>
              <a:rPr lang="en-US" sz="1600" baseline="-33000" dirty="0" err="1">
                <a:latin typeface="TeXGyreSchola" pitchFamily="34"/>
              </a:rPr>
              <a:t>j</a:t>
            </a:r>
            <a:r>
              <a:rPr lang="en-US" sz="1600" dirty="0">
                <a:latin typeface="TeXGyreSchola" pitchFamily="34"/>
              </a:rPr>
              <a:t>/</a:t>
            </a:r>
            <a:r>
              <a:rPr lang="en-US" sz="1600" dirty="0" err="1">
                <a:latin typeface="TeXGyreSchola" pitchFamily="34"/>
              </a:rPr>
              <a:t>σ</a:t>
            </a:r>
            <a:r>
              <a:rPr lang="en-US" sz="1600" baseline="-33000" dirty="0" err="1">
                <a:latin typeface="TeXGyreSchola" pitchFamily="34"/>
              </a:rPr>
              <a:t>i</a:t>
            </a:r>
            <a:r>
              <a:rPr lang="en-US" sz="1600" dirty="0" err="1">
                <a:latin typeface="TeXGyreSchola" pitchFamily="34"/>
              </a:rPr>
              <a:t>σ</a:t>
            </a:r>
            <a:r>
              <a:rPr lang="en-US" sz="1600" baseline="-33000" dirty="0" err="1">
                <a:latin typeface="TeXGyreSchola" pitchFamily="34"/>
              </a:rPr>
              <a:t>j</a:t>
            </a:r>
            <a:r>
              <a:rPr lang="en-US" sz="1600" baseline="-33000" dirty="0">
                <a:latin typeface="TeXGyreSchola" pitchFamily="34"/>
              </a:rPr>
              <a:t> </a:t>
            </a:r>
            <a:r>
              <a:rPr lang="en-US" sz="1600" dirty="0">
                <a:latin typeface="TeXGyreSchola" pitchFamily="34"/>
              </a:rPr>
              <a:t>= v</a:t>
            </a:r>
            <a:r>
              <a:rPr lang="en-US" sz="1600" baseline="-33000" dirty="0">
                <a:latin typeface="TeXGyreSchola" pitchFamily="34"/>
              </a:rPr>
              <a:t>i</a:t>
            </a:r>
            <a:r>
              <a:rPr lang="en-US" sz="1600" baseline="33000" dirty="0">
                <a:latin typeface="TeXGyreSchola" pitchFamily="34"/>
              </a:rPr>
              <a:t>T</a:t>
            </a:r>
            <a:r>
              <a:rPr lang="en-US" sz="1600" dirty="0">
                <a:latin typeface="TeXGyreSchola" pitchFamily="34"/>
              </a:rPr>
              <a:t>σ</a:t>
            </a:r>
            <a:r>
              <a:rPr lang="en-US" sz="1600" baseline="-33000" dirty="0">
                <a:latin typeface="TeXGyreSchola" pitchFamily="34"/>
              </a:rPr>
              <a:t>j</a:t>
            </a:r>
            <a:r>
              <a:rPr lang="en-US" sz="1600" baseline="33000" dirty="0">
                <a:latin typeface="TeXGyreSchola" pitchFamily="34"/>
              </a:rPr>
              <a:t>2</a:t>
            </a:r>
            <a:r>
              <a:rPr lang="en-US" sz="1600" dirty="0">
                <a:latin typeface="TeXGyreSchola" pitchFamily="34"/>
              </a:rPr>
              <a:t>v</a:t>
            </a:r>
            <a:r>
              <a:rPr lang="en-US" sz="1600" baseline="-33000" dirty="0">
                <a:latin typeface="TeXGyreSchola" pitchFamily="34"/>
              </a:rPr>
              <a:t>j</a:t>
            </a:r>
            <a:r>
              <a:rPr lang="en-US" sz="1600" dirty="0">
                <a:latin typeface="TeXGyreSchola" pitchFamily="34"/>
              </a:rPr>
              <a:t>/</a:t>
            </a:r>
            <a:r>
              <a:rPr lang="en-US" sz="1600" dirty="0" err="1">
                <a:latin typeface="TeXGyreSchola" pitchFamily="34"/>
              </a:rPr>
              <a:t>σ</a:t>
            </a:r>
            <a:r>
              <a:rPr lang="en-US" sz="1600" baseline="-33000" dirty="0" err="1">
                <a:latin typeface="TeXGyreSchola" pitchFamily="34"/>
              </a:rPr>
              <a:t>i</a:t>
            </a:r>
            <a:r>
              <a:rPr lang="en-US" sz="1600" dirty="0" err="1">
                <a:latin typeface="TeXGyreSchola" pitchFamily="34"/>
              </a:rPr>
              <a:t>σ</a:t>
            </a:r>
            <a:r>
              <a:rPr lang="en-US" sz="1600" baseline="-33000" dirty="0" err="1">
                <a:latin typeface="TeXGyreSchola" pitchFamily="34"/>
              </a:rPr>
              <a:t>j</a:t>
            </a:r>
            <a:r>
              <a:rPr lang="en-US" sz="1600" baseline="-33000" dirty="0">
                <a:latin typeface="TeXGyreSchola" pitchFamily="34"/>
              </a:rPr>
              <a:t> </a:t>
            </a:r>
            <a:r>
              <a:rPr lang="en-US" sz="1600" dirty="0">
                <a:latin typeface="TeXGyreSchola" pitchFamily="34"/>
              </a:rPr>
              <a:t>= (</a:t>
            </a:r>
            <a:r>
              <a:rPr lang="en-US" sz="1600" dirty="0" err="1">
                <a:latin typeface="TeXGyreSchola" pitchFamily="34"/>
              </a:rPr>
              <a:t>σ</a:t>
            </a:r>
            <a:r>
              <a:rPr lang="en-US" sz="1600" baseline="-33000" dirty="0" err="1">
                <a:latin typeface="TeXGyreSchola" pitchFamily="34"/>
              </a:rPr>
              <a:t>i</a:t>
            </a:r>
            <a:r>
              <a:rPr lang="en-US" sz="1600" dirty="0">
                <a:latin typeface="TeXGyreSchola" pitchFamily="34"/>
              </a:rPr>
              <a:t>/</a:t>
            </a:r>
            <a:r>
              <a:rPr lang="en-US" sz="1600" dirty="0" err="1">
                <a:latin typeface="TeXGyreSchola" pitchFamily="34"/>
              </a:rPr>
              <a:t>σ</a:t>
            </a:r>
            <a:r>
              <a:rPr lang="en-US" sz="1600" baseline="-33000" dirty="0" err="1">
                <a:latin typeface="TeXGyreSchola" pitchFamily="34"/>
              </a:rPr>
              <a:t>i</a:t>
            </a:r>
            <a:r>
              <a:rPr lang="en-US" sz="1600" dirty="0">
                <a:latin typeface="TeXGyreSchola" pitchFamily="34"/>
              </a:rPr>
              <a:t>)</a:t>
            </a:r>
            <a:r>
              <a:rPr lang="en-US" sz="1600" dirty="0" err="1">
                <a:latin typeface="TeXGyreSchola" pitchFamily="34"/>
              </a:rPr>
              <a:t>v</a:t>
            </a:r>
            <a:r>
              <a:rPr lang="en-US" sz="1600" baseline="-33000" dirty="0" err="1">
                <a:latin typeface="TeXGyreSchola" pitchFamily="34"/>
              </a:rPr>
              <a:t>i</a:t>
            </a:r>
            <a:r>
              <a:rPr lang="en-US" sz="1600" baseline="33000" dirty="0" err="1">
                <a:latin typeface="TeXGyreSchola" pitchFamily="34"/>
              </a:rPr>
              <a:t>T</a:t>
            </a:r>
            <a:r>
              <a:rPr lang="en-US" sz="1600" dirty="0" err="1">
                <a:latin typeface="TeXGyreSchola" pitchFamily="34"/>
              </a:rPr>
              <a:t>v</a:t>
            </a:r>
            <a:r>
              <a:rPr lang="en-US" sz="1600" baseline="-33000" dirty="0" err="1">
                <a:latin typeface="TeXGyreSchola" pitchFamily="34"/>
              </a:rPr>
              <a:t>j</a:t>
            </a:r>
            <a:r>
              <a:rPr lang="en-US" sz="1600" baseline="-33000" dirty="0">
                <a:latin typeface="TeXGyreSchola" pitchFamily="34"/>
              </a:rPr>
              <a:t> </a:t>
            </a:r>
            <a:r>
              <a:rPr lang="en-US" sz="1600" dirty="0">
                <a:latin typeface="TeXGyreSchola" pitchFamily="34"/>
              </a:rPr>
              <a:t>= 0. So it works. We have no </a:t>
            </a:r>
            <a:r>
              <a:rPr lang="en-US" sz="1600" dirty="0" err="1">
                <a:latin typeface="TeXGyreSchola" pitchFamily="34"/>
              </a:rPr>
              <a:t>nullspace</a:t>
            </a:r>
            <a:r>
              <a:rPr lang="en-US" sz="1600" dirty="0">
                <a:latin typeface="TeXGyreSchola" pitchFamily="34"/>
              </a:rPr>
              <a:t>.</a:t>
            </a:r>
          </a:p>
          <a:p>
            <a:pPr lvl="0" algn="just"/>
            <a:r>
              <a:rPr lang="en-US" sz="1600" dirty="0">
                <a:latin typeface="TeXGyreSchola" pitchFamily="34"/>
              </a:rPr>
              <a:t>Next we invert A=UΣV</a:t>
            </a:r>
            <a:r>
              <a:rPr lang="en-US" sz="1600" baseline="33000" dirty="0">
                <a:latin typeface="TeXGyreSchola" pitchFamily="34"/>
              </a:rPr>
              <a:t>T</a:t>
            </a:r>
            <a:r>
              <a:rPr lang="en-US" sz="1600" dirty="0">
                <a:latin typeface="TeXGyreSchola" pitchFamily="34"/>
              </a:rPr>
              <a:t>. A</a:t>
            </a:r>
            <a:r>
              <a:rPr lang="en-US" sz="1600" baseline="33000" dirty="0">
                <a:latin typeface="TeXGyreSchola" pitchFamily="34"/>
              </a:rPr>
              <a:t>+</a:t>
            </a:r>
            <a:r>
              <a:rPr lang="en-US" sz="1600" dirty="0">
                <a:latin typeface="TeXGyreSchola" pitchFamily="34"/>
              </a:rPr>
              <a:t>=(UΣV</a:t>
            </a:r>
            <a:r>
              <a:rPr lang="en-US" sz="1600" baseline="33000" dirty="0">
                <a:latin typeface="TeXGyreSchola" pitchFamily="34"/>
              </a:rPr>
              <a:t>T</a:t>
            </a:r>
            <a:r>
              <a:rPr lang="en-US" sz="1600" dirty="0">
                <a:latin typeface="TeXGyreSchola" pitchFamily="34"/>
              </a:rPr>
              <a:t>)</a:t>
            </a:r>
            <a:r>
              <a:rPr lang="en-US" sz="1600" baseline="33000" dirty="0">
                <a:latin typeface="TeXGyreSchola" pitchFamily="34"/>
              </a:rPr>
              <a:t>+</a:t>
            </a:r>
            <a:r>
              <a:rPr lang="en-US" sz="1600" dirty="0">
                <a:latin typeface="TeXGyreSchola" pitchFamily="34"/>
              </a:rPr>
              <a:t>=VΣ</a:t>
            </a:r>
            <a:r>
              <a:rPr lang="en-US" sz="1600" baseline="33000" dirty="0">
                <a:latin typeface="TeXGyreSchola" pitchFamily="34"/>
              </a:rPr>
              <a:t>+</a:t>
            </a:r>
            <a:r>
              <a:rPr lang="en-US" sz="1600" dirty="0">
                <a:latin typeface="TeXGyreSchola" pitchFamily="34"/>
              </a:rPr>
              <a:t>U</a:t>
            </a:r>
            <a:r>
              <a:rPr lang="en-US" sz="1600" baseline="33000" dirty="0">
                <a:latin typeface="TeXGyreSchola" pitchFamily="34"/>
              </a:rPr>
              <a:t>T</a:t>
            </a:r>
            <a:r>
              <a:rPr lang="en-US" sz="1600" dirty="0">
                <a:latin typeface="TeXGyreSchola" pitchFamily="34"/>
              </a:rPr>
              <a:t>.</a:t>
            </a:r>
          </a:p>
          <a:p>
            <a:pPr lvl="0" algn="just"/>
            <a:r>
              <a:rPr lang="en-US" sz="1600" dirty="0">
                <a:latin typeface="TeXGyreSchola" pitchFamily="34"/>
              </a:rPr>
              <a:t>That’s the way we compute weights. Namely Y</a:t>
            </a:r>
            <a:r>
              <a:rPr lang="en-US" sz="1600" baseline="-33000" dirty="0">
                <a:latin typeface="TeXGyreSchola" pitchFamily="34"/>
              </a:rPr>
              <a:t>D</a:t>
            </a:r>
            <a:r>
              <a:rPr lang="en-US" sz="1600" dirty="0">
                <a:latin typeface="TeXGyreSchola" pitchFamily="34"/>
              </a:rPr>
              <a:t>=Z</a:t>
            </a:r>
            <a:r>
              <a:rPr lang="en-US" sz="1600" baseline="-33000" dirty="0">
                <a:latin typeface="TeXGyreSchola" pitchFamily="34"/>
              </a:rPr>
              <a:t>2</a:t>
            </a:r>
            <a:r>
              <a:rPr lang="en-US" sz="1600" dirty="0">
                <a:latin typeface="TeXGyreSchola" pitchFamily="34"/>
              </a:rPr>
              <a:t>*W</a:t>
            </a:r>
            <a:r>
              <a:rPr lang="en-US" sz="1600" baseline="-33000" dirty="0">
                <a:latin typeface="TeXGyreSchola" pitchFamily="34"/>
              </a:rPr>
              <a:t>2</a:t>
            </a:r>
            <a:r>
              <a:rPr lang="en-US" sz="1600" dirty="0">
                <a:latin typeface="TeXGyreSchola" pitchFamily="34"/>
              </a:rPr>
              <a:t>,  Z</a:t>
            </a:r>
            <a:r>
              <a:rPr lang="en-US" sz="1600" baseline="-33000" dirty="0">
                <a:latin typeface="TeXGyreSchola" pitchFamily="34"/>
              </a:rPr>
              <a:t>2</a:t>
            </a:r>
            <a:r>
              <a:rPr lang="en-US" sz="1600" baseline="33000" dirty="0">
                <a:latin typeface="TeXGyreSchola" pitchFamily="34"/>
              </a:rPr>
              <a:t>+</a:t>
            </a:r>
            <a:r>
              <a:rPr lang="en-US" sz="1600" dirty="0">
                <a:latin typeface="TeXGyreSchola" pitchFamily="34"/>
              </a:rPr>
              <a:t>Y</a:t>
            </a:r>
            <a:r>
              <a:rPr lang="en-US" sz="1600" baseline="-33000" dirty="0">
                <a:latin typeface="TeXGyreSchola" pitchFamily="34"/>
              </a:rPr>
              <a:t>D</a:t>
            </a:r>
            <a:r>
              <a:rPr lang="en-US" sz="1600" dirty="0">
                <a:latin typeface="TeXGyreSchola" pitchFamily="34"/>
              </a:rPr>
              <a:t>=Z</a:t>
            </a:r>
            <a:r>
              <a:rPr lang="en-US" sz="1600" baseline="-33000" dirty="0">
                <a:latin typeface="TeXGyreSchola" pitchFamily="34"/>
              </a:rPr>
              <a:t>2</a:t>
            </a:r>
            <a:r>
              <a:rPr lang="en-US" sz="1600" baseline="33000" dirty="0">
                <a:latin typeface="TeXGyreSchola" pitchFamily="34"/>
              </a:rPr>
              <a:t>+</a:t>
            </a:r>
            <a:r>
              <a:rPr lang="en-US" sz="1600" dirty="0">
                <a:latin typeface="TeXGyreSchola" pitchFamily="34"/>
              </a:rPr>
              <a:t>Z</a:t>
            </a:r>
            <a:r>
              <a:rPr lang="en-US" sz="1600" baseline="-33000" dirty="0">
                <a:latin typeface="TeXGyreSchola" pitchFamily="34"/>
              </a:rPr>
              <a:t>2</a:t>
            </a:r>
            <a:r>
              <a:rPr lang="en-US" sz="1600" dirty="0">
                <a:latin typeface="TeXGyreSchola" pitchFamily="34"/>
              </a:rPr>
              <a:t>W</a:t>
            </a:r>
            <a:r>
              <a:rPr lang="en-US" sz="1600" baseline="-33000" dirty="0">
                <a:latin typeface="TeXGyreSchola" pitchFamily="34"/>
              </a:rPr>
              <a:t>2</a:t>
            </a:r>
            <a:r>
              <a:rPr lang="en-US" sz="1600" dirty="0">
                <a:latin typeface="TeXGyreSchola" pitchFamily="34"/>
              </a:rPr>
              <a:t>=IW</a:t>
            </a:r>
            <a:r>
              <a:rPr lang="en-US" sz="1600" baseline="-33000" dirty="0">
                <a:latin typeface="TeXGyreSchola" pitchFamily="34"/>
              </a:rPr>
              <a:t>2</a:t>
            </a:r>
            <a:r>
              <a:rPr lang="en-US" sz="1600" dirty="0">
                <a:latin typeface="TeXGyreSchola" pitchFamily="34"/>
              </a:rPr>
              <a:t>=W</a:t>
            </a:r>
            <a:r>
              <a:rPr lang="en-US" sz="1600" baseline="-33000" dirty="0">
                <a:latin typeface="TeXGyreSchola" pitchFamily="34"/>
              </a:rPr>
              <a:t>2.</a:t>
            </a:r>
          </a:p>
          <a:p>
            <a:pPr lvl="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B45DAE4-90F3-4B1D-BECF-D19F4370A0C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F6670EA-C61C-4ECD-9A68-17B14DA77A90}" type="slidenum">
              <a:t>2</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CCEB2343-515B-4E59-ACEA-D5CC42B0910C}"/>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DBDC2116-1A83-45E2-9322-0F8B60E5A808}"/>
              </a:ext>
            </a:extLst>
          </p:cNvPr>
          <p:cNvSpPr txBox="1">
            <a:spLocks noGrp="1"/>
          </p:cNvSpPr>
          <p:nvPr>
            <p:ph type="body" sz="quarter" idx="1"/>
          </p:nvPr>
        </p:nvSpPr>
        <p:spPr/>
        <p:txBody>
          <a:bodyPr/>
          <a:lstStyle/>
          <a:p>
            <a:pPr lvl="0" algn="just"/>
            <a:r>
              <a:rPr lang="en-US" sz="1200">
                <a:highlight>
                  <a:srgbClr val="FFF200"/>
                </a:highlight>
                <a:latin typeface="TeXGyreSchola" pitchFamily="34"/>
              </a:rPr>
              <a:t>Wide neural networks were recently proposed as a less costly alternative to deep neural networks.</a:t>
            </a:r>
            <a:r>
              <a:rPr lang="en-US" sz="1200">
                <a:latin typeface="TeXGyreSchola" pitchFamily="34"/>
              </a:rPr>
              <a:t> In this paper, </a:t>
            </a:r>
            <a:r>
              <a:rPr lang="en-US" sz="1200">
                <a:highlight>
                  <a:srgbClr val="FFF200"/>
                </a:highlight>
                <a:latin typeface="TeXGyreSchola" pitchFamily="34"/>
              </a:rPr>
              <a:t>we analyze the properties of wide neural networks regarding feature selection and their significance.</a:t>
            </a:r>
            <a:r>
              <a:rPr lang="en-US" sz="1200">
                <a:latin typeface="TeXGyreSchola" pitchFamily="34"/>
              </a:rPr>
              <a:t> </a:t>
            </a:r>
            <a:r>
              <a:rPr lang="en-US" sz="1200">
                <a:highlight>
                  <a:srgbClr val="FFF200"/>
                </a:highlight>
                <a:latin typeface="TeXGyreSchola" pitchFamily="34"/>
              </a:rPr>
              <a:t>We compared the random selection of weights in the hidden layer to the selection based on radial basis functions.</a:t>
            </a:r>
            <a:r>
              <a:rPr lang="en-US" sz="1200">
                <a:latin typeface="TeXGyreSchola" pitchFamily="34"/>
              </a:rPr>
              <a:t> Wide neural networks were also compared with fully connected cascade networks. </a:t>
            </a:r>
            <a:r>
              <a:rPr lang="en-US" sz="1200">
                <a:highlight>
                  <a:srgbClr val="FFF200"/>
                </a:highlight>
                <a:latin typeface="TeXGyreSchola" pitchFamily="34"/>
              </a:rPr>
              <a:t>Feature significance was introduced as a measure to compare various feature selection techniques.</a:t>
            </a:r>
            <a:r>
              <a:rPr lang="en-US" sz="1200">
                <a:latin typeface="TeXGyreSchola" pitchFamily="34"/>
              </a:rPr>
              <a:t> Another performance measure introduced in this paper – </a:t>
            </a:r>
            <a:r>
              <a:rPr lang="en-US" sz="1200">
                <a:highlight>
                  <a:srgbClr val="FFF200"/>
                </a:highlight>
                <a:latin typeface="TeXGyreSchola" pitchFamily="34"/>
              </a:rPr>
              <a:t>incremental feature significance - determines the level of improvement that results from selecting only some features,</a:t>
            </a:r>
            <a:r>
              <a:rPr lang="en-US" sz="1200">
                <a:latin typeface="TeXGyreSchola" pitchFamily="34"/>
              </a:rPr>
              <a:t> which were added to the existing features, rather than replacing one set of features with another. In both cases, we can also estimate the number of features saved by replacing the original features with the selected ones for which recognition levels improve. </a:t>
            </a:r>
            <a:r>
              <a:rPr lang="en-US" sz="1200">
                <a:highlight>
                  <a:srgbClr val="FFF200"/>
                </a:highlight>
                <a:latin typeface="TeXGyreSchola" pitchFamily="34"/>
              </a:rPr>
              <a:t>This approach can be applied to wide networks that use different feature selection methods</a:t>
            </a:r>
            <a:r>
              <a:rPr lang="en-US" sz="1200">
                <a:latin typeface="TeXGyreSchola" pitchFamily="34"/>
              </a:rPr>
              <a:t> than those that are analyzed in this paper; like a k-nearest neighbor, an autoencoder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C6C872C-D2D9-4DB0-A251-F4C865F4D20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0478F1F-F7A7-40C3-9638-84078F45AEE7}" type="slidenum">
              <a:t>3</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D929A267-5446-46B0-806E-E1252D5A23D3}"/>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FE9B26FA-F761-4E37-8C6B-69F70A38C6F0}"/>
              </a:ext>
            </a:extLst>
          </p:cNvPr>
          <p:cNvSpPr txBox="1">
            <a:spLocks noGrp="1"/>
          </p:cNvSpPr>
          <p:nvPr>
            <p:ph type="body" sz="quarter" idx="1"/>
          </p:nvPr>
        </p:nvSpPr>
        <p:spPr/>
        <p:txBody>
          <a:bodyPr>
            <a:spAutoFit/>
          </a:bodyPr>
          <a:lstStyle/>
          <a:p>
            <a:pPr lvl="0" algn="just"/>
            <a:r>
              <a:rPr lang="en-GB" sz="1400" dirty="0">
                <a:latin typeface="TeXGyreSchola" pitchFamily="34"/>
              </a:rPr>
              <a:t>On the right, we can see a wide neural network that can be described by the following equations.</a:t>
            </a:r>
          </a:p>
          <a:p>
            <a:pPr lvl="0" algn="just"/>
            <a:r>
              <a:rPr lang="en-GB" sz="1400" dirty="0">
                <a:latin typeface="TeXGyreSchola" pitchFamily="34"/>
              </a:rPr>
              <a:t>Where Z1 is an input vector, W1 is a weight vector that can be differently generated or computed, psi is a non-linear function, Z2 is the output vector of the hidden neurons, W2 is a computed weight vector using pseudoinverse, and Y2 is a vector of the outputs of the output layer neurons.</a:t>
            </a:r>
          </a:p>
          <a:p>
            <a:pPr lvl="0" algn="just"/>
            <a:r>
              <a:rPr lang="en-GB" sz="1400" dirty="0">
                <a:latin typeface="TeXGyreSchola" pitchFamily="34"/>
              </a:rPr>
              <a:t>In this work, we compared various approaches of generation of W1 matrix and the feature efficiency of such networks.</a:t>
            </a:r>
          </a:p>
          <a:p>
            <a:pPr lvl="0" algn="just"/>
            <a:endParaRPr lang="en-GB" sz="1400" dirty="0">
              <a:latin typeface="TeXGyreSchola" pitchFamily="34"/>
            </a:endParaRPr>
          </a:p>
          <a:p>
            <a:pPr lvl="0" algn="just"/>
            <a:endParaRPr lang="en-GB" sz="1400" dirty="0">
              <a:latin typeface="TeXGyreSchola" pitchFamily="34"/>
            </a:endParaRPr>
          </a:p>
          <a:p>
            <a:pPr lvl="0" algn="just"/>
            <a:r>
              <a:rPr lang="en-GB" sz="1400" dirty="0">
                <a:latin typeface="TeXGyreSchola" pitchFamily="34"/>
              </a:rPr>
              <a:t>[</a:t>
            </a:r>
            <a:r>
              <a:rPr lang="pl-PL" sz="1400" dirty="0">
                <a:latin typeface="TeXGyreSchola" pitchFamily="34"/>
              </a:rPr>
              <a:t>For the</a:t>
            </a:r>
            <a:r>
              <a:rPr lang="en-US" sz="1400" dirty="0">
                <a:latin typeface="TeXGyreSchola" pitchFamily="34"/>
              </a:rPr>
              <a:t> network output Y</a:t>
            </a:r>
            <a:r>
              <a:rPr lang="en-US" sz="1400" baseline="-33000" dirty="0">
                <a:latin typeface="TeXGyreSchola" pitchFamily="34"/>
              </a:rPr>
              <a:t>D</a:t>
            </a:r>
            <a:r>
              <a:rPr lang="en-US" sz="1400" dirty="0">
                <a:latin typeface="TeXGyreSchola" pitchFamily="34"/>
              </a:rPr>
              <a:t> / Z</a:t>
            </a:r>
            <a:r>
              <a:rPr lang="en-US" sz="1400" baseline="-33000" dirty="0">
                <a:latin typeface="TeXGyreSchola" pitchFamily="34"/>
              </a:rPr>
              <a:t>2</a:t>
            </a:r>
            <a:r>
              <a:rPr lang="pl-PL" sz="1400" dirty="0">
                <a:latin typeface="TeXGyreSchola" pitchFamily="34"/>
              </a:rPr>
              <a:t>, </a:t>
            </a:r>
            <a:r>
              <a:rPr lang="en-US" sz="1400" dirty="0">
                <a:latin typeface="TeXGyreSchola" pitchFamily="34"/>
              </a:rPr>
              <a:t>we get W</a:t>
            </a:r>
            <a:r>
              <a:rPr lang="en-US" sz="1400" baseline="-33000" dirty="0">
                <a:latin typeface="TeXGyreSchola" pitchFamily="34"/>
              </a:rPr>
              <a:t>2</a:t>
            </a:r>
            <a:r>
              <a:rPr lang="en-US" sz="1400" dirty="0">
                <a:latin typeface="TeXGyreSchola" pitchFamily="34"/>
              </a:rPr>
              <a:t>Z</a:t>
            </a:r>
            <a:r>
              <a:rPr lang="en-US" sz="1400" baseline="-33000" dirty="0">
                <a:latin typeface="TeXGyreSchola" pitchFamily="34"/>
              </a:rPr>
              <a:t>2</a:t>
            </a:r>
            <a:r>
              <a:rPr lang="en-US" sz="1400" dirty="0">
                <a:latin typeface="TeXGyreSchola" pitchFamily="34"/>
              </a:rPr>
              <a:t>/Z</a:t>
            </a:r>
            <a:r>
              <a:rPr lang="en-US" sz="1400" baseline="-33000" dirty="0">
                <a:latin typeface="TeXGyreSchola" pitchFamily="34"/>
              </a:rPr>
              <a:t>2</a:t>
            </a:r>
            <a:r>
              <a:rPr lang="en-US" sz="1400" dirty="0">
                <a:latin typeface="TeXGyreSchola" pitchFamily="34"/>
              </a:rPr>
              <a:t>=W</a:t>
            </a:r>
            <a:r>
              <a:rPr lang="en-US" sz="1400" baseline="-33000" dirty="0">
                <a:latin typeface="TeXGyreSchola" pitchFamily="34"/>
              </a:rPr>
              <a:t>2</a:t>
            </a:r>
            <a:r>
              <a:rPr lang="pl-PL" sz="1400" dirty="0">
                <a:latin typeface="TeXGyreSchola" pitchFamily="34"/>
              </a:rPr>
              <a:t>, </a:t>
            </a:r>
            <a:r>
              <a:rPr lang="pl-PL" sz="1400" dirty="0" err="1">
                <a:latin typeface="TeXGyreSchola" pitchFamily="34"/>
              </a:rPr>
              <a:t>where</a:t>
            </a:r>
            <a:r>
              <a:rPr lang="pl-PL" sz="1400" dirty="0">
                <a:latin typeface="TeXGyreSchola" pitchFamily="34"/>
              </a:rPr>
              <a:t> </a:t>
            </a:r>
            <a:r>
              <a:rPr lang="en-US" sz="1400" dirty="0">
                <a:latin typeface="TeXGyreSchola" pitchFamily="34"/>
              </a:rPr>
              <a:t>Z</a:t>
            </a:r>
            <a:r>
              <a:rPr lang="en-US" sz="1400" baseline="-33000" dirty="0">
                <a:latin typeface="TeXGyreSchola" pitchFamily="34"/>
              </a:rPr>
              <a:t>2</a:t>
            </a:r>
            <a:r>
              <a:rPr lang="pl-PL" sz="1400" baseline="30000" dirty="0">
                <a:latin typeface="TeXGyreSchola" pitchFamily="34"/>
              </a:rPr>
              <a:t>+</a:t>
            </a:r>
            <a:r>
              <a:rPr lang="pl-PL" sz="1400" dirty="0">
                <a:latin typeface="TeXGyreSchola" pitchFamily="34"/>
              </a:rPr>
              <a:t> i</a:t>
            </a:r>
            <a:r>
              <a:rPr lang="en-US" sz="1400" dirty="0">
                <a:latin typeface="TeXGyreSchola" pitchFamily="34"/>
              </a:rPr>
              <a:t>s a left inverse of Y</a:t>
            </a:r>
            <a:r>
              <a:rPr lang="en-US" sz="1400" baseline="-33000" dirty="0">
                <a:latin typeface="TeXGyreSchola" pitchFamily="34"/>
              </a:rPr>
              <a:t>D</a:t>
            </a:r>
            <a:r>
              <a:rPr lang="en-US" sz="1400" dirty="0">
                <a:latin typeface="TeXGyreSchola" pitchFamily="34"/>
              </a:rPr>
              <a:t>. That is, Z</a:t>
            </a:r>
            <a:r>
              <a:rPr lang="en-US" sz="1400" baseline="-33000" dirty="0">
                <a:latin typeface="TeXGyreSchola" pitchFamily="34"/>
              </a:rPr>
              <a:t>2</a:t>
            </a:r>
            <a:r>
              <a:rPr lang="pl-PL" sz="1400" baseline="30000" dirty="0">
                <a:latin typeface="TeXGyreSchola" pitchFamily="34"/>
              </a:rPr>
              <a:t>+ </a:t>
            </a:r>
            <a:r>
              <a:rPr lang="en-US" sz="1400" dirty="0">
                <a:latin typeface="TeXGyreSchola" pitchFamily="34"/>
              </a:rPr>
              <a:t>Y</a:t>
            </a:r>
            <a:r>
              <a:rPr lang="en-US" sz="1400" baseline="-33000" dirty="0">
                <a:latin typeface="TeXGyreSchola" pitchFamily="34"/>
              </a:rPr>
              <a:t>D</a:t>
            </a:r>
            <a:r>
              <a:rPr lang="en-US" sz="1400" dirty="0">
                <a:latin typeface="TeXGyreSchola" pitchFamily="34"/>
              </a:rPr>
              <a:t>=W</a:t>
            </a:r>
            <a:r>
              <a:rPr lang="en-US" sz="1400" baseline="-33000" dirty="0">
                <a:latin typeface="TeXGyreSchola" pitchFamily="34"/>
              </a:rPr>
              <a:t>2</a:t>
            </a:r>
            <a:r>
              <a:rPr lang="en-US" sz="1400" dirty="0">
                <a:latin typeface="TeXGyreSchola" pitchFamily="34"/>
              </a:rPr>
              <a:t>. The problem is, there is no exact left inverse if there is a left </a:t>
            </a:r>
            <a:r>
              <a:rPr lang="en-US" sz="1400" dirty="0" err="1">
                <a:latin typeface="TeXGyreSchola" pitchFamily="34"/>
              </a:rPr>
              <a:t>nullspace</a:t>
            </a:r>
            <a:r>
              <a:rPr lang="en-US" sz="1400" dirty="0">
                <a:latin typeface="TeXGyreSchola" pitchFamily="34"/>
              </a:rPr>
              <a:t>. As is in </a:t>
            </a:r>
            <a:r>
              <a:rPr lang="pl-PL" sz="1400" dirty="0">
                <a:latin typeface="TeXGyreSchola" pitchFamily="34"/>
              </a:rPr>
              <a:t>the</a:t>
            </a:r>
            <a:r>
              <a:rPr lang="en-US" sz="1400" dirty="0">
                <a:latin typeface="TeXGyreSchola" pitchFamily="34"/>
              </a:rPr>
              <a:t> case of Z</a:t>
            </a:r>
            <a:r>
              <a:rPr lang="en-US" sz="1400" baseline="-33000" dirty="0">
                <a:latin typeface="TeXGyreSchola" pitchFamily="34"/>
              </a:rPr>
              <a:t>2</a:t>
            </a:r>
            <a:r>
              <a:rPr lang="en-US" sz="1400" dirty="0">
                <a:latin typeface="TeXGyreSchola" pitchFamily="34"/>
              </a:rPr>
              <a:t>, the output of non-linear ψ. It is all about nonlinearity, to not to preserve orthogonality of some </a:t>
            </a:r>
            <a:r>
              <a:rPr lang="en-US" sz="1400" dirty="0" err="1">
                <a:latin typeface="TeXGyreSchola" pitchFamily="34"/>
              </a:rPr>
              <a:t>columnspace</a:t>
            </a:r>
            <a:r>
              <a:rPr lang="en-US" sz="1400" dirty="0">
                <a:latin typeface="TeXGyreSchola" pitchFamily="34"/>
              </a:rPr>
              <a:t> vectors. It is possible that a neuron computes on a left </a:t>
            </a:r>
            <a:r>
              <a:rPr lang="en-US" sz="1400" dirty="0" err="1">
                <a:latin typeface="TeXGyreSchola" pitchFamily="34"/>
              </a:rPr>
              <a:t>nullspace</a:t>
            </a:r>
            <a:r>
              <a:rPr lang="en-US" sz="1400" dirty="0">
                <a:latin typeface="TeXGyreSchola" pitchFamily="34"/>
              </a:rPr>
              <a:t>. What is there? Z</a:t>
            </a:r>
            <a:r>
              <a:rPr lang="en-US" sz="1400" baseline="-33000" dirty="0">
                <a:latin typeface="TeXGyreSchola" pitchFamily="34"/>
              </a:rPr>
              <a:t>2</a:t>
            </a:r>
            <a:r>
              <a:rPr lang="en-US" sz="1400" dirty="0">
                <a:latin typeface="TeXGyreSchola" pitchFamily="34"/>
              </a:rPr>
              <a:t>Y</a:t>
            </a:r>
            <a:r>
              <a:rPr lang="en-US" sz="1400" baseline="-33000" dirty="0">
                <a:latin typeface="TeXGyreSchola" pitchFamily="34"/>
              </a:rPr>
              <a:t>D</a:t>
            </a:r>
            <a:r>
              <a:rPr lang="en-US" sz="1400" dirty="0">
                <a:latin typeface="TeXGyreSchola" pitchFamily="34"/>
              </a:rPr>
              <a:t>=0 solutions. Nonlinearity guarantees </a:t>
            </a:r>
            <a:r>
              <a:rPr lang="pl-PL" sz="1400" dirty="0">
                <a:latin typeface="TeXGyreSchola" pitchFamily="34"/>
              </a:rPr>
              <a:t>the </a:t>
            </a:r>
            <a:r>
              <a:rPr lang="en-US" sz="1400" dirty="0">
                <a:latin typeface="TeXGyreSchola" pitchFamily="34"/>
              </a:rPr>
              <a:t>presence of left </a:t>
            </a:r>
            <a:r>
              <a:rPr lang="en-US" sz="1400" dirty="0" err="1">
                <a:latin typeface="TeXGyreSchola" pitchFamily="34"/>
              </a:rPr>
              <a:t>nullspace</a:t>
            </a:r>
            <a:r>
              <a:rPr lang="en-US" sz="1400" dirty="0">
                <a:latin typeface="TeXGyreSchola" pitchFamily="34"/>
              </a:rPr>
              <a:t>.]</a:t>
            </a:r>
          </a:p>
          <a:p>
            <a:pPr lvl="0" algn="just"/>
            <a:endParaRPr lang="en-US" sz="1400" dirty="0">
              <a:latin typeface="TeXGyreSchola" pitchFamily="34"/>
            </a:endParaRPr>
          </a:p>
          <a:p>
            <a:pPr lvl="0"/>
            <a:r>
              <a:rPr lang="en-US" sz="1200" b="1" dirty="0">
                <a:latin typeface="TeXGyreSchola" pitchFamily="34"/>
              </a:rPr>
              <a:t>Internal message:</a:t>
            </a:r>
            <a:r>
              <a:rPr lang="en-US" sz="1200" dirty="0">
                <a:latin typeface="TeXGyreSchola" pitchFamily="34"/>
              </a:rPr>
              <a:t> </a:t>
            </a:r>
            <a:r>
              <a:rPr lang="en-US" sz="1200" i="1" dirty="0">
                <a:latin typeface="TeXGyreSchola" pitchFamily="34"/>
              </a:rPr>
              <a:t>Can we guarantee it in other way? :) Maybe it is worth to check?</a:t>
            </a:r>
            <a:r>
              <a:rPr lang="en-US" sz="1200" dirty="0">
                <a:latin typeface="TeXGyreSchola" pitchFamily="34"/>
              </a:rPr>
              <a:t> But this </a:t>
            </a:r>
            <a:r>
              <a:rPr lang="en-US" sz="1200" u="sng" dirty="0">
                <a:latin typeface="TeXGyreSchola" pitchFamily="34"/>
              </a:rPr>
              <a:t>cannot</a:t>
            </a:r>
            <a:r>
              <a:rPr lang="en-US" sz="1200" dirty="0">
                <a:latin typeface="TeXGyreSchola" pitchFamily="34"/>
              </a:rPr>
              <a:t> be an open question. If neuron really computes on a left </a:t>
            </a:r>
            <a:r>
              <a:rPr lang="en-US" sz="1200" dirty="0" err="1">
                <a:latin typeface="TeXGyreSchola" pitchFamily="34"/>
              </a:rPr>
              <a:t>nullspace</a:t>
            </a:r>
            <a:r>
              <a:rPr lang="en-US" sz="1200" dirty="0">
                <a:latin typeface="TeXGyreSchola" pitchFamily="34"/>
              </a:rPr>
              <a:t>, than – at least part of - the process of learning is a process of forgetting.  </a:t>
            </a:r>
          </a:p>
          <a:p>
            <a:pPr lvl="0"/>
            <a:r>
              <a:rPr lang="en-US" sz="1400" dirty="0">
                <a:latin typeface="TeXGyreSchola" pitchFamily="34"/>
              </a:rPr>
              <a:t>We use </a:t>
            </a:r>
            <a:r>
              <a:rPr lang="en-US" sz="1400" dirty="0" err="1">
                <a:latin typeface="TeXGyreSchola" pitchFamily="34"/>
              </a:rPr>
              <a:t>ps</a:t>
            </a:r>
            <a:r>
              <a:rPr lang="pl-PL" sz="1400" dirty="0">
                <a:latin typeface="TeXGyreSchola" pitchFamily="34"/>
              </a:rPr>
              <a:t>e</a:t>
            </a:r>
            <a:r>
              <a:rPr lang="en-US" sz="1400" dirty="0" err="1">
                <a:latin typeface="TeXGyreSchola" pitchFamily="34"/>
              </a:rPr>
              <a:t>udoinverse</a:t>
            </a:r>
            <a:r>
              <a:rPr lang="en-US" sz="1400" dirty="0">
                <a:latin typeface="TeXGyreSchola" pitchFamily="34"/>
              </a:rPr>
              <a:t> to invert Z</a:t>
            </a:r>
            <a:r>
              <a:rPr lang="en-US" sz="1400" baseline="-33000" dirty="0">
                <a:latin typeface="TeXGyreSchola" pitchFamily="34"/>
              </a:rPr>
              <a:t>2</a:t>
            </a:r>
            <a:r>
              <a:rPr lang="en-US" sz="1400" dirty="0">
                <a:latin typeface="TeXGyreSchola" pitchFamily="34"/>
              </a:rPr>
              <a:t>. I will show why it works but first consider model weights. One can compute W</a:t>
            </a:r>
            <a:r>
              <a:rPr lang="en-US" sz="1400" baseline="-33000" dirty="0">
                <a:latin typeface="TeXGyreSchola" pitchFamily="34"/>
              </a:rPr>
              <a:t>2</a:t>
            </a:r>
            <a:r>
              <a:rPr lang="en-US" sz="1400" dirty="0">
                <a:latin typeface="TeXGyreSchola" pitchFamily="34"/>
              </a:rPr>
              <a:t>, but not W</a:t>
            </a:r>
            <a:r>
              <a:rPr lang="en-US" sz="1400" baseline="-33000" dirty="0">
                <a:latin typeface="TeXGyreSchola" pitchFamily="34"/>
              </a:rPr>
              <a:t>1</a:t>
            </a:r>
            <a:r>
              <a:rPr lang="en-US" sz="1400" dirty="0">
                <a:latin typeface="TeXGyreSchola" pitchFamily="34"/>
              </a:rPr>
              <a:t>. These weights are assumed. </a:t>
            </a:r>
            <a:r>
              <a:rPr lang="en-US" sz="1400" b="1" dirty="0">
                <a:latin typeface="TeXGyreSchola" pitchFamily="34"/>
              </a:rPr>
              <a:t>Our study </a:t>
            </a:r>
            <a:r>
              <a:rPr lang="en-US" sz="1400" dirty="0">
                <a:latin typeface="TeXGyreSchola" pitchFamily="34"/>
              </a:rPr>
              <a:t>is devoted to </a:t>
            </a:r>
            <a:r>
              <a:rPr lang="pl-PL" sz="1400" dirty="0">
                <a:latin typeface="TeXGyreSchola" pitchFamily="34"/>
              </a:rPr>
              <a:t>the</a:t>
            </a:r>
            <a:r>
              <a:rPr lang="en-US" sz="1400" dirty="0">
                <a:latin typeface="TeXGyreSchola" pitchFamily="34"/>
              </a:rPr>
              <a:t> development of simple measure techniques, to get insight into this assumption by observation.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C82F822-FE5E-42FB-8E53-DDEAC009AD2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7CA4D32-0D3B-4944-AA42-B9E88D6FDD3C}" type="slidenum">
              <a:t>4</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49F012D9-8AFE-42F0-ABE1-0EC3415FB4E1}"/>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DF37D38A-C9DB-4712-B278-66CD43240E43}"/>
              </a:ext>
            </a:extLst>
          </p:cNvPr>
          <p:cNvSpPr txBox="1">
            <a:spLocks noGrp="1"/>
          </p:cNvSpPr>
          <p:nvPr>
            <p:ph type="body" sz="quarter" idx="1"/>
          </p:nvPr>
        </p:nvSpPr>
        <p:spPr/>
        <p:txBody>
          <a:bodyPr/>
          <a:lstStyle/>
          <a:p>
            <a:pPr lvl="0" algn="just"/>
            <a:r>
              <a:rPr lang="en-US" sz="1600" dirty="0">
                <a:latin typeface="TeXGyreSchola" pitchFamily="34"/>
              </a:rPr>
              <a:t>We consider four matrices </a:t>
            </a:r>
            <a:r>
              <a:rPr lang="en-US" dirty="0">
                <a:latin typeface="TeXGyreSchola" pitchFamily="34"/>
              </a:rPr>
              <a:t>Z</a:t>
            </a:r>
            <a:r>
              <a:rPr lang="en-US" baseline="-33000" dirty="0">
                <a:latin typeface="TeXGyreSchola" pitchFamily="34"/>
              </a:rPr>
              <a:t>1</a:t>
            </a:r>
            <a:r>
              <a:rPr lang="en-US" baseline="33000" dirty="0">
                <a:latin typeface="TeXGyreSchola" pitchFamily="34"/>
              </a:rPr>
              <a:t>k×m</a:t>
            </a:r>
            <a:r>
              <a:rPr lang="en-US" dirty="0">
                <a:latin typeface="TeXGyreSchola" pitchFamily="34"/>
              </a:rPr>
              <a:t>, W</a:t>
            </a:r>
            <a:r>
              <a:rPr lang="en-US" baseline="-33000" dirty="0">
                <a:latin typeface="TeXGyreSchola" pitchFamily="34"/>
              </a:rPr>
              <a:t>1</a:t>
            </a:r>
            <a:r>
              <a:rPr lang="en-US" baseline="33000" dirty="0">
                <a:latin typeface="TeXGyreSchola" pitchFamily="34"/>
              </a:rPr>
              <a:t>m×n</a:t>
            </a:r>
            <a:r>
              <a:rPr lang="en-US" dirty="0">
                <a:latin typeface="TeXGyreSchola" pitchFamily="34"/>
              </a:rPr>
              <a:t>, W</a:t>
            </a:r>
            <a:r>
              <a:rPr lang="en-US" baseline="-33000" dirty="0">
                <a:latin typeface="TeXGyreSchola" pitchFamily="34"/>
              </a:rPr>
              <a:t>2</a:t>
            </a:r>
            <a:r>
              <a:rPr lang="en-US" baseline="33000" dirty="0">
                <a:latin typeface="TeXGyreSchola" pitchFamily="34"/>
              </a:rPr>
              <a:t>n×o</a:t>
            </a:r>
            <a:r>
              <a:rPr lang="en-US" dirty="0">
                <a:latin typeface="TeXGyreSchola" pitchFamily="34"/>
              </a:rPr>
              <a:t> </a:t>
            </a:r>
            <a:r>
              <a:rPr lang="en-US" sz="1600" dirty="0">
                <a:latin typeface="TeXGyreSchola" pitchFamily="34"/>
              </a:rPr>
              <a:t>and </a:t>
            </a:r>
            <a:r>
              <a:rPr lang="en-US" dirty="0">
                <a:latin typeface="TeXGyreSchola" pitchFamily="34"/>
              </a:rPr>
              <a:t>Y</a:t>
            </a:r>
            <a:r>
              <a:rPr lang="en-US" baseline="-33000" dirty="0">
                <a:latin typeface="TeXGyreSchola" pitchFamily="34"/>
              </a:rPr>
              <a:t>2</a:t>
            </a:r>
            <a:r>
              <a:rPr lang="en-US" baseline="33000" dirty="0">
                <a:latin typeface="TeXGyreSchola" pitchFamily="34"/>
              </a:rPr>
              <a:t>k×o</a:t>
            </a:r>
            <a:r>
              <a:rPr lang="en-US" sz="1600" dirty="0">
                <a:latin typeface="TeXGyreSchola" pitchFamily="34"/>
              </a:rPr>
              <a:t>. We say that Z1 input consist of k examples seen through the m features. Thus</a:t>
            </a:r>
            <a:r>
              <a:rPr lang="pl-PL" sz="1600" dirty="0">
                <a:latin typeface="TeXGyreSchola" pitchFamily="34"/>
              </a:rPr>
              <a:t>,</a:t>
            </a:r>
            <a:r>
              <a:rPr lang="en-US" sz="1600" dirty="0">
                <a:latin typeface="TeXGyreSchola" pitchFamily="34"/>
              </a:rPr>
              <a:t> a single input feature is a vector in a column space of an input matrix Z1. There is m such features (or attributes) and a single example (or an object descriptor; or an case) has m own values on m descriptor’s slots. In other words, an example is described by m features. The same is true for W1, W2, and Y2. </a:t>
            </a:r>
            <a:r>
              <a:rPr lang="en-US" sz="1600" b="1" dirty="0">
                <a:latin typeface="TeXGyreSchola" pitchFamily="34"/>
              </a:rPr>
              <a:t>In this setup</a:t>
            </a:r>
            <a:r>
              <a:rPr lang="pl-PL" sz="1600" b="1" dirty="0">
                <a:latin typeface="TeXGyreSchola" pitchFamily="34"/>
              </a:rPr>
              <a:t>,</a:t>
            </a:r>
            <a:r>
              <a:rPr lang="en-US" sz="1600" b="1" dirty="0">
                <a:latin typeface="TeXGyreSchola" pitchFamily="34"/>
              </a:rPr>
              <a:t> there is m input features, n neural features and o output features.</a:t>
            </a:r>
            <a:r>
              <a:rPr lang="en-US" sz="1600" dirty="0">
                <a:latin typeface="TeXGyreSchola" pitchFamily="34"/>
              </a:rPr>
              <a:t> </a:t>
            </a:r>
            <a:r>
              <a:rPr lang="en-US" sz="1600" b="1" dirty="0">
                <a:latin typeface="TeXGyreSchola" pitchFamily="34"/>
              </a:rPr>
              <a:t>Our study is devoted to neural features, their number and efficiency in various networks.</a:t>
            </a:r>
          </a:p>
          <a:p>
            <a:pPr lvl="0" algn="just"/>
            <a:endParaRPr lang="en-US" sz="1600" dirty="0">
              <a:latin typeface="TeXGyreSchola" pitchFamily="34"/>
            </a:endParaRPr>
          </a:p>
          <a:p>
            <a:pPr lvl="0" algn="just"/>
            <a:r>
              <a:rPr lang="en-US" sz="1600" dirty="0">
                <a:latin typeface="TeXGyreSchola" pitchFamily="34"/>
              </a:rPr>
              <a:t>[ Thus, when we use a term “feature” we mean a neural feature. An abstract feature is a feature transformed somehow. In particular, it can be multiplied by some value, some value can be added or it can be transformed by some function, say ψ(.). To be precise, we consider an abstract neural features.]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58C0E68-962D-46AE-862E-AFDCE7D2340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BE3D365-0222-4D64-BD6E-8CC079E198D2}" type="slidenum">
              <a:t>5</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C7D86C76-78E5-4592-9C29-F414215ADA12}"/>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D92A887C-EBD6-40E4-B308-DE3258B7A016}"/>
              </a:ext>
            </a:extLst>
          </p:cNvPr>
          <p:cNvSpPr txBox="1">
            <a:spLocks noGrp="1"/>
          </p:cNvSpPr>
          <p:nvPr>
            <p:ph type="body" sz="quarter" idx="1"/>
          </p:nvPr>
        </p:nvSpPr>
        <p:spPr>
          <a:xfrm>
            <a:off x="755998" y="5078522"/>
            <a:ext cx="6047640" cy="5650196"/>
          </a:xfrm>
        </p:spPr>
        <p:txBody>
          <a:bodyPr/>
          <a:lstStyle/>
          <a:p>
            <a:pPr marL="215999" marR="0" lvl="0" indent="-215999" defTabSz="914400" rtl="0" eaLnBrk="1" fontAlgn="auto" latinLnBrk="0" hangingPunct="0">
              <a:lnSpc>
                <a:spcPct val="100000"/>
              </a:lnSpc>
              <a:spcBef>
                <a:spcPts val="0"/>
              </a:spcBef>
              <a:spcAft>
                <a:spcPts val="0"/>
              </a:spcAft>
              <a:buClrTx/>
              <a:buSzTx/>
              <a:buFontTx/>
              <a:buNone/>
              <a:tabLst/>
              <a:defRPr/>
            </a:pPr>
            <a:r>
              <a:rPr lang="en-GB" sz="1600" b="1" i="0" u="none" strike="noStrike" kern="1200" cap="none" spc="0" baseline="0" dirty="0">
                <a:solidFill>
                  <a:srgbClr val="000000"/>
                </a:solidFill>
                <a:effectLst/>
                <a:uFillTx/>
                <a:latin typeface="Source Sans Pro" pitchFamily="34"/>
              </a:rPr>
              <a:t>We compared various wide neural networks with differently generated W1 matrices. First, WNN were generated for random features.</a:t>
            </a:r>
          </a:p>
          <a:p>
            <a:pPr marL="215999" marR="0" lvl="0" indent="-215999" defTabSz="914400" rtl="0" eaLnBrk="1" fontAlgn="auto" latinLnBrk="0" hangingPunct="0">
              <a:lnSpc>
                <a:spcPct val="100000"/>
              </a:lnSpc>
              <a:spcBef>
                <a:spcPts val="0"/>
              </a:spcBef>
              <a:spcAft>
                <a:spcPts val="0"/>
              </a:spcAft>
              <a:buClrTx/>
              <a:buSzTx/>
              <a:buFontTx/>
              <a:buNone/>
              <a:tabLst/>
              <a:defRPr/>
            </a:pPr>
            <a:r>
              <a:rPr lang="en-GB" sz="1600" b="1" i="0" u="none" strike="noStrike" kern="1200" cap="none" spc="0" baseline="0" dirty="0">
                <a:solidFill>
                  <a:srgbClr val="000000"/>
                </a:solidFill>
                <a:effectLst/>
                <a:uFillTx/>
                <a:latin typeface="Source Sans Pro" pitchFamily="34"/>
              </a:rPr>
              <a:t>This table shows the mean values of the testing error rates and their standard deviations for the neural network sizes changing from 2 to 6000 neurons in the hidden layer. The results were obtained by averaging 20 runs with randomly generated weight matrices in the range -0.1 to 0.1.</a:t>
            </a:r>
            <a:endParaRPr lang="en-US" sz="1200" b="1" dirty="0">
              <a:latin typeface="TeXGyreSchola" pitchFamily="34"/>
            </a:endParaRPr>
          </a:p>
          <a:p>
            <a:pPr lvl="0"/>
            <a:r>
              <a:rPr lang="en-US" sz="1600" dirty="0">
                <a:latin typeface="TeXGyreSchola" pitchFamily="34"/>
              </a:rPr>
              <a:t>In order to determine the error convergence rate, we tested many wide neural networks on the MNIST data set</a:t>
            </a:r>
            <a:r>
              <a:rPr lang="pl-PL" sz="1600" dirty="0">
                <a:latin typeface="TeXGyreSchola" pitchFamily="34"/>
              </a:rPr>
              <a:t>,</a:t>
            </a:r>
            <a:r>
              <a:rPr lang="en-US" sz="1600" dirty="0">
                <a:latin typeface="TeXGyreSchola" pitchFamily="34"/>
              </a:rPr>
              <a:t> varying the number of neurons in the hidden layer a.k.a.</a:t>
            </a:r>
            <a:r>
              <a:rPr lang="pl-PL" sz="1600" dirty="0">
                <a:latin typeface="TeXGyreSchola" pitchFamily="34"/>
              </a:rPr>
              <a:t> (</a:t>
            </a:r>
            <a:r>
              <a:rPr lang="pl-PL" sz="1600" dirty="0" err="1">
                <a:latin typeface="TeXGyreSchola" pitchFamily="34"/>
              </a:rPr>
              <a:t>also</a:t>
            </a:r>
            <a:r>
              <a:rPr lang="pl-PL" sz="1600" dirty="0">
                <a:latin typeface="TeXGyreSchola" pitchFamily="34"/>
              </a:rPr>
              <a:t> </a:t>
            </a:r>
            <a:r>
              <a:rPr lang="pl-PL" sz="1600" dirty="0" err="1">
                <a:latin typeface="TeXGyreSchola" pitchFamily="34"/>
              </a:rPr>
              <a:t>known</a:t>
            </a:r>
            <a:r>
              <a:rPr lang="pl-PL" sz="1600" dirty="0">
                <a:latin typeface="TeXGyreSchola" pitchFamily="34"/>
              </a:rPr>
              <a:t> as)</a:t>
            </a:r>
            <a:r>
              <a:rPr lang="en-US" sz="1600" dirty="0">
                <a:latin typeface="TeXGyreSchola" pitchFamily="34"/>
              </a:rPr>
              <a:t> features.</a:t>
            </a:r>
          </a:p>
          <a:p>
            <a:pPr lvl="0"/>
            <a:r>
              <a:rPr lang="en-US" sz="1600" dirty="0">
                <a:latin typeface="TeXGyreSchola" pitchFamily="34"/>
              </a:rPr>
              <a:t>The results were obtained by averaging 20 runs with randomly generated weight Matrices W1. We observed, that after normalization, results are slightly better, these results are presented on the screen. We can see clearly, that error converges (notice green arrows) to some small value, when we enlarge the number of features.</a:t>
            </a:r>
          </a:p>
          <a:p>
            <a:pPr lvl="0"/>
            <a:r>
              <a:rPr lang="en-US" sz="1600" b="1" dirty="0">
                <a:latin typeface="TeXGyreSchola" pitchFamily="34"/>
              </a:rPr>
              <a:t>Observe a result marked red. It gives better than chance recognition, which after on-hot-encoding is 90%, </a:t>
            </a:r>
            <a:r>
              <a:rPr lang="en-US" sz="1600" dirty="0">
                <a:latin typeface="TeXGyreSchola" pitchFamily="34"/>
              </a:rPr>
              <a:t>while this is only 4 features.</a:t>
            </a:r>
          </a:p>
          <a:p>
            <a:pPr lvl="0"/>
            <a:r>
              <a:rPr lang="en-US" sz="1600" b="1" dirty="0">
                <a:latin typeface="TeXGyreSchola" pitchFamily="34"/>
              </a:rPr>
              <a:t>We obtained empirically equation f(n) to match the results.</a:t>
            </a:r>
          </a:p>
          <a:p>
            <a:pPr lvl="0"/>
            <a:endParaRPr lang="en-US" sz="1600" dirty="0">
              <a:latin typeface="TeXGyreSchola" pitchFamily="34"/>
            </a:endParaRPr>
          </a:p>
        </p:txBody>
      </p:sp>
    </p:spTree>
    <p:extLst>
      <p:ext uri="{BB962C8B-B14F-4D97-AF65-F5344CB8AC3E}">
        <p14:creationId xmlns:p14="http://schemas.microsoft.com/office/powerpoint/2010/main" val="298838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5EEBBB5-31F1-460E-B221-9A92B652E1F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593A7F2-A3B0-46DE-B241-DACA58D64903}" type="slidenum">
              <a:t>6</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F8C36F07-1D57-4E27-AE93-A69D9822BD88}"/>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91169E2F-3AD9-4268-8BA3-BF964B7B6D36}"/>
              </a:ext>
            </a:extLst>
          </p:cNvPr>
          <p:cNvSpPr txBox="1">
            <a:spLocks noGrp="1"/>
          </p:cNvSpPr>
          <p:nvPr>
            <p:ph type="body" sz="quarter" idx="1"/>
          </p:nvPr>
        </p:nvSpPr>
        <p:spPr>
          <a:xfrm>
            <a:off x="810359" y="5155917"/>
            <a:ext cx="6047640" cy="4811042"/>
          </a:xfrm>
        </p:spPr>
        <p:txBody>
          <a:bodyPr/>
          <a:lstStyle/>
          <a:p>
            <a:pPr lvl="0" algn="just"/>
            <a:r>
              <a:rPr lang="en-US" sz="1400" dirty="0">
                <a:latin typeface="TeXGyreSchola" pitchFamily="34"/>
              </a:rPr>
              <a:t>Next, </a:t>
            </a:r>
            <a:r>
              <a:rPr lang="en-US" sz="1400" b="1" dirty="0">
                <a:latin typeface="TeXGyreSchola" pitchFamily="34"/>
              </a:rPr>
              <a:t>we tested MNIST data recognition using a new set of features based on radial basis functions</a:t>
            </a:r>
            <a:r>
              <a:rPr lang="en-US" sz="1400" dirty="0">
                <a:latin typeface="TeXGyreSchola" pitchFamily="34"/>
              </a:rPr>
              <a:t> to determine the interconnection weights from the input data to hidden neurons. To obtain RBF for individual hidden neurons, we first generated their input weights as equal to the coordinates of the randomly selected training data. Each hidden neuron had a logistic function described by f(x). where x is the input data vector, w is the vector of weights of the hidden neuron, d(x, w) is the distance between the input data and a hidden neuron and d</a:t>
            </a:r>
            <a:r>
              <a:rPr lang="pl-PL" sz="1400" dirty="0">
                <a:latin typeface="TeXGyreSchola" pitchFamily="34"/>
              </a:rPr>
              <a:t>-</a:t>
            </a:r>
            <a:r>
              <a:rPr lang="pl-PL" sz="1400" dirty="0" err="1">
                <a:latin typeface="TeXGyreSchola" pitchFamily="34"/>
              </a:rPr>
              <a:t>dash</a:t>
            </a:r>
            <a:r>
              <a:rPr lang="pl-PL" sz="1400" dirty="0">
                <a:latin typeface="TeXGyreSchola" pitchFamily="34"/>
              </a:rPr>
              <a:t> </a:t>
            </a:r>
            <a:r>
              <a:rPr lang="en-US" sz="1400" dirty="0">
                <a:latin typeface="TeXGyreSchola" pitchFamily="34"/>
              </a:rPr>
              <a:t>is the mean value of norms of differences between weights of hidden neurons (or coordinates of selected training data vectors) for all pairs of hidden neurons. Each hidden neuron calculates its own logistic function value based on the distance of the input data x to its weights vector w. We used the average mean for all dimensions equal to d = 20.2 and the standard deviation σ = 3.74 to design radial basis functions for hidden neurons.</a:t>
            </a:r>
          </a:p>
          <a:p>
            <a:pPr lvl="0" algn="just"/>
            <a:r>
              <a:rPr lang="en-GB" sz="2000" b="0" i="0" u="none" strike="noStrike" kern="1200" cap="none" spc="0" baseline="0" dirty="0">
                <a:solidFill>
                  <a:srgbClr val="000000"/>
                </a:solidFill>
                <a:effectLst/>
                <a:uFillTx/>
                <a:latin typeface="Source Sans Pro" pitchFamily="34"/>
              </a:rPr>
              <a:t>Values d(</a:t>
            </a:r>
            <a:r>
              <a:rPr lang="en-GB" sz="2000" b="0" i="0" u="none" strike="noStrike" kern="1200" cap="none" spc="0" baseline="0" dirty="0" err="1">
                <a:solidFill>
                  <a:srgbClr val="000000"/>
                </a:solidFill>
                <a:effectLst/>
                <a:uFillTx/>
                <a:latin typeface="Source Sans Pro" pitchFamily="34"/>
              </a:rPr>
              <a:t>hypen</a:t>
            </a:r>
            <a:r>
              <a:rPr lang="en-GB" sz="2000" b="0" i="0" u="none" strike="noStrike" kern="1200" cap="none" spc="0" baseline="0" dirty="0">
                <a:solidFill>
                  <a:srgbClr val="000000"/>
                </a:solidFill>
                <a:effectLst/>
                <a:uFillTx/>
                <a:latin typeface="Source Sans Pro" pitchFamily="34"/>
              </a:rPr>
              <a:t>) and σ are calculated only once after the random selection of training data points. During testing, each hidden neuron calculates its own logistic function value based on the distance of the input data x to its weights vector w.</a:t>
            </a:r>
          </a:p>
          <a:p>
            <a:pPr lvl="0" algn="just"/>
            <a:r>
              <a:rPr lang="en-GB" sz="1400" dirty="0"/>
              <a:t> </a:t>
            </a:r>
            <a:br>
              <a:rPr lang="en-GB" sz="1400" dirty="0"/>
            </a:br>
            <a:endParaRPr lang="en-US" sz="1400" dirty="0">
              <a:latin typeface="TeXGyreSchola" pitchFamily="34"/>
            </a:endParaRPr>
          </a:p>
          <a:p>
            <a:pPr lvl="0" algn="just"/>
            <a:endParaRPr lang="en-US" sz="1400" dirty="0">
              <a:latin typeface="TeXGyreSchola" pitchFamily="34"/>
            </a:endParaRPr>
          </a:p>
          <a:p>
            <a:pPr lvl="0" algn="just"/>
            <a:endParaRPr lang="en-US" sz="1400" dirty="0">
              <a:latin typeface="TeXGyreSchola" pitchFamily="34"/>
            </a:endParaRPr>
          </a:p>
        </p:txBody>
      </p:sp>
    </p:spTree>
    <p:extLst>
      <p:ext uri="{BB962C8B-B14F-4D97-AF65-F5344CB8AC3E}">
        <p14:creationId xmlns:p14="http://schemas.microsoft.com/office/powerpoint/2010/main" val="104630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58C0E68-962D-46AE-862E-AFDCE7D2340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BE3D365-0222-4D64-BD6E-8CC079E198D2}" type="slidenum">
              <a:t>7</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C7D86C76-78E5-4592-9C29-F414215ADA12}"/>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D92A887C-EBD6-40E4-B308-DE3258B7A016}"/>
              </a:ext>
            </a:extLst>
          </p:cNvPr>
          <p:cNvSpPr txBox="1">
            <a:spLocks noGrp="1"/>
          </p:cNvSpPr>
          <p:nvPr>
            <p:ph type="body" sz="quarter" idx="1"/>
          </p:nvPr>
        </p:nvSpPr>
        <p:spPr>
          <a:xfrm>
            <a:off x="755998" y="5078522"/>
            <a:ext cx="6047640" cy="5650196"/>
          </a:xfrm>
        </p:spPr>
        <p:txBody>
          <a:bodyPr/>
          <a:lstStyle/>
          <a:p>
            <a:pPr marL="215999" marR="0" lvl="0" indent="-215999" defTabSz="914400" rtl="0" eaLnBrk="1" fontAlgn="auto" latinLnBrk="0" hangingPunct="0">
              <a:lnSpc>
                <a:spcPct val="100000"/>
              </a:lnSpc>
              <a:spcBef>
                <a:spcPts val="0"/>
              </a:spcBef>
              <a:spcAft>
                <a:spcPts val="0"/>
              </a:spcAft>
              <a:buClrTx/>
              <a:buSzTx/>
              <a:buFontTx/>
              <a:buNone/>
              <a:tabLst/>
              <a:defRPr/>
            </a:pPr>
            <a:r>
              <a:rPr lang="en-GB" sz="1600" b="1" i="0" u="none" strike="noStrike" kern="1200" cap="none" spc="0" baseline="0" dirty="0">
                <a:solidFill>
                  <a:srgbClr val="000000"/>
                </a:solidFill>
                <a:effectLst/>
                <a:uFillTx/>
                <a:latin typeface="Source Sans Pro" pitchFamily="34"/>
              </a:rPr>
              <a:t>As we can see, the radial basis feature selection approach achieves better performance of the wide neural network than the random feature selection approach.</a:t>
            </a:r>
            <a:endParaRPr lang="en-US" sz="1600" dirty="0">
              <a:latin typeface="TeXGyreSchola" pitchFamily="34"/>
            </a:endParaRPr>
          </a:p>
          <a:p>
            <a:pPr lvl="0"/>
            <a:endParaRPr lang="en-US" sz="1600" dirty="0">
              <a:latin typeface="TeXGyreSchola" pitchFamily="34"/>
            </a:endParaRPr>
          </a:p>
        </p:txBody>
      </p:sp>
    </p:spTree>
    <p:extLst>
      <p:ext uri="{BB962C8B-B14F-4D97-AF65-F5344CB8AC3E}">
        <p14:creationId xmlns:p14="http://schemas.microsoft.com/office/powerpoint/2010/main" val="112680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922876E6-FF3E-4CC4-AB52-8FB04522219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5021FCB-EA90-4D14-BA37-928AC0D9023E}" type="slidenum">
              <a:t>8</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BB0ACC8E-F3FE-4D5D-8BE7-6FE4C8446632}"/>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83698C1D-1A76-413B-AFCD-FEF55CD71A85}"/>
              </a:ext>
            </a:extLst>
          </p:cNvPr>
          <p:cNvSpPr txBox="1">
            <a:spLocks noGrp="1"/>
          </p:cNvSpPr>
          <p:nvPr>
            <p:ph type="body" sz="quarter" idx="1"/>
          </p:nvPr>
        </p:nvSpPr>
        <p:spPr/>
        <p:txBody>
          <a:bodyPr/>
          <a:lstStyle/>
          <a:p>
            <a:pPr lvl="0"/>
            <a:r>
              <a:rPr lang="en-US" dirty="0"/>
              <a:t>The results from</a:t>
            </a:r>
            <a:r>
              <a:rPr lang="pl-PL" dirty="0"/>
              <a:t> the</a:t>
            </a:r>
            <a:r>
              <a:rPr lang="en-US" dirty="0"/>
              <a:t> previous two tables are depicted on the screen. As we can see that these results are more accurate than the results for a random selection of features. Thus, </a:t>
            </a:r>
            <a:r>
              <a:rPr lang="pl-PL" dirty="0"/>
              <a:t>the </a:t>
            </a:r>
            <a:r>
              <a:rPr lang="en-US" dirty="0"/>
              <a:t>better selection of features</a:t>
            </a:r>
            <a:r>
              <a:rPr lang="pl-PL" dirty="0"/>
              <a:t> of</a:t>
            </a:r>
            <a:r>
              <a:rPr lang="en-US" dirty="0"/>
              <a:t> wide neural networks</a:t>
            </a:r>
            <a:r>
              <a:rPr lang="pl-PL" dirty="0"/>
              <a:t> </a:t>
            </a:r>
            <a:r>
              <a:rPr lang="pl-PL" dirty="0" err="1"/>
              <a:t>resulted</a:t>
            </a:r>
            <a:r>
              <a:rPr lang="pl-PL" dirty="0"/>
              <a:t> in </a:t>
            </a:r>
            <a:r>
              <a:rPr lang="pl-PL" dirty="0" err="1"/>
              <a:t>better</a:t>
            </a:r>
            <a:r>
              <a:rPr lang="pl-PL" dirty="0"/>
              <a:t> performance</a:t>
            </a:r>
            <a:r>
              <a:rPr lang="en-US" dirty="0"/>
              <a:t>.</a:t>
            </a:r>
          </a:p>
          <a:p>
            <a:pPr lvl="0"/>
            <a:r>
              <a:rPr lang="en-US" dirty="0"/>
              <a:t>The question is, how significant is this improvement?</a:t>
            </a:r>
            <a:r>
              <a:rPr lang="pl-PL" dirty="0"/>
              <a:t> And </a:t>
            </a:r>
            <a:r>
              <a:rPr lang="en-GB" dirty="0">
                <a:solidFill>
                  <a:srgbClr val="2C3E50"/>
                </a:solidFill>
                <a:latin typeface="Noto Sans CJK KR Black" pitchFamily="34"/>
              </a:rPr>
              <a:t>how much improvement we can get from it</a:t>
            </a:r>
            <a:r>
              <a:rPr lang="en-US" dirty="0">
                <a:solidFill>
                  <a:srgbClr val="2C3E50"/>
                </a:solidFill>
                <a:latin typeface="Noto Sans CJK KR Black" pitchFamily="34"/>
              </a:rPr>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88A98A9-7491-4218-B3D0-716609B21C5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7D6C9B9-7B08-4579-A726-2C2B915DB235}" type="slidenum">
              <a:t>9</a:t>
            </a:fld>
            <a:endParaRPr lang="en-US" sz="14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Slide Image Placeholder 1">
            <a:extLst>
              <a:ext uri="{FF2B5EF4-FFF2-40B4-BE49-F238E27FC236}">
                <a16:creationId xmlns:a16="http://schemas.microsoft.com/office/drawing/2014/main" id="{4491587A-370A-468E-ABE7-A2CF545A362E}"/>
              </a:ext>
            </a:extLst>
          </p:cNvPr>
          <p:cNvSpPr>
            <a:spLocks noGrp="1" noRot="1" noChangeAspect="1"/>
          </p:cNvSpPr>
          <p:nvPr>
            <p:ph type="sldImg"/>
          </p:nvPr>
        </p:nvSpPr>
        <p:spPr>
          <a:xfrm>
            <a:off x="1106488" y="812800"/>
            <a:ext cx="5345112"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27E7661D-3242-412D-8B44-7E074C01486E}"/>
              </a:ext>
            </a:extLst>
          </p:cNvPr>
          <p:cNvSpPr txBox="1">
            <a:spLocks noGrp="1"/>
          </p:cNvSpPr>
          <p:nvPr>
            <p:ph type="body" sz="quarter" idx="1"/>
          </p:nvPr>
        </p:nvSpPr>
        <p:spPr/>
        <p:txBody>
          <a:bodyPr/>
          <a:lstStyle/>
          <a:p>
            <a:pPr lvl="0"/>
            <a:r>
              <a:rPr lang="en-US" sz="1500" dirty="0">
                <a:latin typeface="TeXGyreSchola" pitchFamily="34"/>
              </a:rPr>
              <a:t>To be able to answer this question in quantitative terms, we introduce here a feature significance measure. The random selection of weights is </a:t>
            </a:r>
            <a:r>
              <a:rPr lang="pl-PL" sz="1500" dirty="0" err="1">
                <a:latin typeface="TeXGyreSchola" pitchFamily="34"/>
              </a:rPr>
              <a:t>only</a:t>
            </a:r>
            <a:r>
              <a:rPr lang="en-GB" sz="1500" dirty="0">
                <a:latin typeface="TeXGyreSchola" pitchFamily="34"/>
              </a:rPr>
              <a:t> </a:t>
            </a:r>
            <a:r>
              <a:rPr lang="en-US" sz="1500" dirty="0">
                <a:latin typeface="TeXGyreSchola" pitchFamily="34"/>
              </a:rPr>
              <a:t>used</a:t>
            </a:r>
            <a:r>
              <a:rPr lang="pl-PL" sz="1500" dirty="0">
                <a:latin typeface="TeXGyreSchola" pitchFamily="34"/>
              </a:rPr>
              <a:t> </a:t>
            </a:r>
            <a:r>
              <a:rPr lang="en-US" sz="1500" dirty="0">
                <a:latin typeface="TeXGyreSchola" pitchFamily="34"/>
              </a:rPr>
              <a:t>as a reference. Any feature selection method that gives better results than the random selection in lowering the recognition error should have the significance higher than 0,</a:t>
            </a:r>
            <a:r>
              <a:rPr lang="pl-PL" sz="1500" dirty="0">
                <a:latin typeface="TeXGyreSchola" pitchFamily="34"/>
              </a:rPr>
              <a:t> </a:t>
            </a:r>
            <a:r>
              <a:rPr lang="en-US" sz="1500" dirty="0">
                <a:latin typeface="TeXGyreSchola" pitchFamily="34"/>
              </a:rPr>
              <a:t>and those that give worse result should have the significance lower than 0. One way of measuring the feature significance will be to use the ratio of errors for the two methods compared (for a specific number of the hidden nodes).</a:t>
            </a:r>
          </a:p>
          <a:p>
            <a:pPr lvl="0"/>
            <a:r>
              <a:rPr lang="en-US" sz="1500" dirty="0">
                <a:latin typeface="TeXGyreSchola" pitchFamily="34"/>
              </a:rPr>
              <a:t>Note, that e1 is a reference and -1 is a shifting factor towards 0, </a:t>
            </a:r>
            <a:r>
              <a:rPr lang="en-US" sz="1500" dirty="0" err="1">
                <a:latin typeface="TeXGyreSchola" pitchFamily="34"/>
              </a:rPr>
              <a:t>i.e</a:t>
            </a:r>
            <a:r>
              <a:rPr lang="pl-PL" sz="1500" dirty="0">
                <a:latin typeface="TeXGyreSchola" pitchFamily="34"/>
              </a:rPr>
              <a:t>.</a:t>
            </a:r>
            <a:r>
              <a:rPr lang="en-US" sz="1500" dirty="0">
                <a:latin typeface="TeXGyreSchola" pitchFamily="34"/>
              </a:rPr>
              <a:t> Sf=0 when e1=e2.</a:t>
            </a:r>
          </a:p>
          <a:p>
            <a:pPr lvl="0"/>
            <a:r>
              <a:rPr lang="en-US" sz="1500" dirty="0">
                <a:latin typeface="TeXGyreSchola" pitchFamily="34"/>
              </a:rPr>
              <a:t>It is a quick and easy check if one method is better than another. The better method will have a systematically positive value of the significance measure and the bigger the significance measure</a:t>
            </a:r>
            <a:r>
              <a:rPr lang="pl-PL" sz="1500" dirty="0">
                <a:latin typeface="TeXGyreSchola" pitchFamily="34"/>
              </a:rPr>
              <a:t> </a:t>
            </a:r>
            <a:r>
              <a:rPr lang="pl-PL" sz="1500" dirty="0" err="1">
                <a:latin typeface="TeXGyreSchola" pitchFamily="34"/>
              </a:rPr>
              <a:t>is</a:t>
            </a:r>
            <a:r>
              <a:rPr lang="en-US" sz="1500" dirty="0">
                <a:latin typeface="TeXGyreSchola" pitchFamily="34"/>
              </a:rPr>
              <a:t>, the better the feature selection method</a:t>
            </a:r>
            <a:r>
              <a:rPr lang="pl-PL" sz="1500" dirty="0">
                <a:latin typeface="TeXGyreSchola" pitchFamily="34"/>
              </a:rPr>
              <a:t> </a:t>
            </a:r>
            <a:r>
              <a:rPr lang="pl-PL" sz="1500" dirty="0" err="1">
                <a:latin typeface="TeXGyreSchola" pitchFamily="34"/>
              </a:rPr>
              <a:t>is</a:t>
            </a:r>
            <a:r>
              <a:rPr lang="en-US" sz="1500" dirty="0">
                <a:latin typeface="TeXGyreSchola" pitchFamily="34"/>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F0B1-D36E-4BDB-AF75-310A28942765}"/>
              </a:ext>
            </a:extLst>
          </p:cNvPr>
          <p:cNvSpPr txBox="1">
            <a:spLocks noGrp="1"/>
          </p:cNvSpPr>
          <p:nvPr>
            <p:ph type="ctrTitle"/>
          </p:nvPr>
        </p:nvSpPr>
        <p:spPr>
          <a:xfrm>
            <a:off x="1260472" y="1236661"/>
            <a:ext cx="7559673" cy="2632072"/>
          </a:xfrm>
        </p:spPr>
        <p:txBody>
          <a:bodyPr anchor="b"/>
          <a:lstStyle>
            <a:lvl1pPr>
              <a:defRPr sz="6000"/>
            </a:lvl1pPr>
          </a:lstStyle>
          <a:p>
            <a:pPr lvl="0"/>
            <a:r>
              <a:rPr lang="en-US"/>
              <a:t>Click to edit Master title style</a:t>
            </a:r>
            <a:endParaRPr lang="pl-PL"/>
          </a:p>
        </p:txBody>
      </p:sp>
      <p:sp>
        <p:nvSpPr>
          <p:cNvPr id="3" name="Subtitle 2">
            <a:extLst>
              <a:ext uri="{FF2B5EF4-FFF2-40B4-BE49-F238E27FC236}">
                <a16:creationId xmlns:a16="http://schemas.microsoft.com/office/drawing/2014/main" id="{97679712-059A-4B6F-A415-5867D01CEC17}"/>
              </a:ext>
            </a:extLst>
          </p:cNvPr>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endParaRPr lang="pl-PL"/>
          </a:p>
        </p:txBody>
      </p:sp>
      <p:sp>
        <p:nvSpPr>
          <p:cNvPr id="4" name="Date Placeholder 3">
            <a:extLst>
              <a:ext uri="{FF2B5EF4-FFF2-40B4-BE49-F238E27FC236}">
                <a16:creationId xmlns:a16="http://schemas.microsoft.com/office/drawing/2014/main" id="{66B6485C-1C73-4EB8-97D9-9A185B3B0234}"/>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D9E9E606-11F3-4740-A2A8-246B80DAA0E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A65362D-C7C8-436E-8996-E2F4551DA7B7}"/>
              </a:ext>
            </a:extLst>
          </p:cNvPr>
          <p:cNvSpPr txBox="1">
            <a:spLocks noGrp="1"/>
          </p:cNvSpPr>
          <p:nvPr>
            <p:ph type="sldNum" sz="quarter" idx="8"/>
          </p:nvPr>
        </p:nvSpPr>
        <p:spPr/>
        <p:txBody>
          <a:bodyPr/>
          <a:lstStyle>
            <a:lvl1pPr>
              <a:defRPr/>
            </a:lvl1pPr>
          </a:lstStyle>
          <a:p>
            <a:pPr lvl="0"/>
            <a:fld id="{76E94587-70CC-4359-8876-87F753BD84D7}" type="slidenum">
              <a:t>‹#›</a:t>
            </a:fld>
            <a:endParaRPr lang="en-US"/>
          </a:p>
        </p:txBody>
      </p:sp>
    </p:spTree>
    <p:extLst>
      <p:ext uri="{BB962C8B-B14F-4D97-AF65-F5344CB8AC3E}">
        <p14:creationId xmlns:p14="http://schemas.microsoft.com/office/powerpoint/2010/main" val="224911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70DE-B45B-4A1A-8B51-3FB728797B46}"/>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Vertical Text Placeholder 2">
            <a:extLst>
              <a:ext uri="{FF2B5EF4-FFF2-40B4-BE49-F238E27FC236}">
                <a16:creationId xmlns:a16="http://schemas.microsoft.com/office/drawing/2014/main" id="{C1417D89-3C65-410D-94B0-E2856188CA2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0788AF69-74A8-4611-A63B-DF3A228816CD}"/>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147BA70D-8163-43B1-9006-9BEAE66C78E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CC5BC59-73E8-42DF-934A-B31044CDC4D3}"/>
              </a:ext>
            </a:extLst>
          </p:cNvPr>
          <p:cNvSpPr txBox="1">
            <a:spLocks noGrp="1"/>
          </p:cNvSpPr>
          <p:nvPr>
            <p:ph type="sldNum" sz="quarter" idx="8"/>
          </p:nvPr>
        </p:nvSpPr>
        <p:spPr/>
        <p:txBody>
          <a:bodyPr/>
          <a:lstStyle>
            <a:lvl1pPr>
              <a:defRPr/>
            </a:lvl1pPr>
          </a:lstStyle>
          <a:p>
            <a:pPr lvl="0"/>
            <a:fld id="{611BE756-9644-4104-9F5E-07CAC6FD7EBB}" type="slidenum">
              <a:t>‹#›</a:t>
            </a:fld>
            <a:endParaRPr lang="en-US"/>
          </a:p>
        </p:txBody>
      </p:sp>
    </p:spTree>
    <p:extLst>
      <p:ext uri="{BB962C8B-B14F-4D97-AF65-F5344CB8AC3E}">
        <p14:creationId xmlns:p14="http://schemas.microsoft.com/office/powerpoint/2010/main" val="128470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4DBE2-B941-4B9F-A6BE-12F8EDD1D1C2}"/>
              </a:ext>
            </a:extLst>
          </p:cNvPr>
          <p:cNvSpPr txBox="1">
            <a:spLocks noGrp="1"/>
          </p:cNvSpPr>
          <p:nvPr>
            <p:ph type="title" orient="vert"/>
          </p:nvPr>
        </p:nvSpPr>
        <p:spPr>
          <a:xfrm>
            <a:off x="7380286" y="301623"/>
            <a:ext cx="2339977" cy="6718297"/>
          </a:xfrm>
        </p:spPr>
        <p:txBody>
          <a:bodyPr vert="eaVert"/>
          <a:lstStyle>
            <a:lvl1pPr>
              <a:defRPr/>
            </a:lvl1pPr>
          </a:lstStyle>
          <a:p>
            <a:pPr lvl="0"/>
            <a:r>
              <a:rPr lang="en-US"/>
              <a:t>Click to edit Master title style</a:t>
            </a:r>
            <a:endParaRPr lang="pl-PL"/>
          </a:p>
        </p:txBody>
      </p:sp>
      <p:sp>
        <p:nvSpPr>
          <p:cNvPr id="3" name="Vertical Text Placeholder 2">
            <a:extLst>
              <a:ext uri="{FF2B5EF4-FFF2-40B4-BE49-F238E27FC236}">
                <a16:creationId xmlns:a16="http://schemas.microsoft.com/office/drawing/2014/main" id="{4CE64A1B-971E-460F-89E3-9237BBD99392}"/>
              </a:ext>
            </a:extLst>
          </p:cNvPr>
          <p:cNvSpPr txBox="1">
            <a:spLocks noGrp="1"/>
          </p:cNvSpPr>
          <p:nvPr>
            <p:ph type="body" orient="vert" idx="1"/>
          </p:nvPr>
        </p:nvSpPr>
        <p:spPr>
          <a:xfrm>
            <a:off x="360365" y="301623"/>
            <a:ext cx="6867528" cy="671829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40F440FD-0F2F-4492-8969-75DFE7097840}"/>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9C679C1C-E3F3-45EF-BEB9-8016A7DC7E7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D82F37C-9430-4AB1-807D-17A81B29A400}"/>
              </a:ext>
            </a:extLst>
          </p:cNvPr>
          <p:cNvSpPr txBox="1">
            <a:spLocks noGrp="1"/>
          </p:cNvSpPr>
          <p:nvPr>
            <p:ph type="sldNum" sz="quarter" idx="8"/>
          </p:nvPr>
        </p:nvSpPr>
        <p:spPr/>
        <p:txBody>
          <a:bodyPr/>
          <a:lstStyle>
            <a:lvl1pPr>
              <a:defRPr/>
            </a:lvl1pPr>
          </a:lstStyle>
          <a:p>
            <a:pPr lvl="0"/>
            <a:fld id="{CCD16A8B-A3FC-4B37-B3C8-772A3B2612E8}" type="slidenum">
              <a:t>‹#›</a:t>
            </a:fld>
            <a:endParaRPr lang="en-US"/>
          </a:p>
        </p:txBody>
      </p:sp>
    </p:spTree>
    <p:extLst>
      <p:ext uri="{BB962C8B-B14F-4D97-AF65-F5344CB8AC3E}">
        <p14:creationId xmlns:p14="http://schemas.microsoft.com/office/powerpoint/2010/main" val="111250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4E04-4CC8-4464-B0DE-665DC0AD88EB}"/>
              </a:ext>
            </a:extLst>
          </p:cNvPr>
          <p:cNvSpPr txBox="1">
            <a:spLocks noGrp="1"/>
          </p:cNvSpPr>
          <p:nvPr>
            <p:ph type="ctrTitle"/>
          </p:nvPr>
        </p:nvSpPr>
        <p:spPr>
          <a:xfrm>
            <a:off x="1260472" y="1236661"/>
            <a:ext cx="7559673" cy="2632072"/>
          </a:xfrm>
        </p:spPr>
        <p:txBody>
          <a:bodyPr anchor="b"/>
          <a:lstStyle>
            <a:lvl1pPr>
              <a:defRPr sz="6000"/>
            </a:lvl1pPr>
          </a:lstStyle>
          <a:p>
            <a:pPr lvl="0"/>
            <a:r>
              <a:rPr lang="en-US"/>
              <a:t>Click to edit Master title style</a:t>
            </a:r>
            <a:endParaRPr lang="pl-PL"/>
          </a:p>
        </p:txBody>
      </p:sp>
      <p:sp>
        <p:nvSpPr>
          <p:cNvPr id="3" name="Subtitle 2">
            <a:extLst>
              <a:ext uri="{FF2B5EF4-FFF2-40B4-BE49-F238E27FC236}">
                <a16:creationId xmlns:a16="http://schemas.microsoft.com/office/drawing/2014/main" id="{753E6ED0-617F-4E6E-B94C-D7112D056D49}"/>
              </a:ext>
            </a:extLst>
          </p:cNvPr>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endParaRPr lang="pl-PL"/>
          </a:p>
        </p:txBody>
      </p:sp>
      <p:sp>
        <p:nvSpPr>
          <p:cNvPr id="4" name="Date Placeholder 3">
            <a:extLst>
              <a:ext uri="{FF2B5EF4-FFF2-40B4-BE49-F238E27FC236}">
                <a16:creationId xmlns:a16="http://schemas.microsoft.com/office/drawing/2014/main" id="{FF375B7E-8CB2-41CA-A257-FE2A29409065}"/>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D2167DD7-5E4D-47D4-AFD7-8E31401086B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4EBB933-8E46-445D-A7D8-42E5D67DB547}"/>
              </a:ext>
            </a:extLst>
          </p:cNvPr>
          <p:cNvSpPr txBox="1">
            <a:spLocks noGrp="1"/>
          </p:cNvSpPr>
          <p:nvPr>
            <p:ph type="sldNum" sz="quarter" idx="8"/>
          </p:nvPr>
        </p:nvSpPr>
        <p:spPr/>
        <p:txBody>
          <a:bodyPr/>
          <a:lstStyle>
            <a:lvl1pPr>
              <a:defRPr/>
            </a:lvl1pPr>
          </a:lstStyle>
          <a:p>
            <a:pPr lvl="0"/>
            <a:fld id="{3D000694-DD92-4615-BD31-80D39ECC6E6E}" type="slidenum">
              <a:t>‹#›</a:t>
            </a:fld>
            <a:endParaRPr lang="en-US"/>
          </a:p>
        </p:txBody>
      </p:sp>
    </p:spTree>
    <p:extLst>
      <p:ext uri="{BB962C8B-B14F-4D97-AF65-F5344CB8AC3E}">
        <p14:creationId xmlns:p14="http://schemas.microsoft.com/office/powerpoint/2010/main" val="401625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C1B0-DB19-46D7-8180-C1A1D4128368}"/>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Content Placeholder 2">
            <a:extLst>
              <a:ext uri="{FF2B5EF4-FFF2-40B4-BE49-F238E27FC236}">
                <a16:creationId xmlns:a16="http://schemas.microsoft.com/office/drawing/2014/main" id="{37B6ACBA-280A-478A-B332-44179BA9A2F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1494B389-FFC0-42B6-99E8-57E68A614F5D}"/>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AEA77B21-FC5A-4A80-815B-7D2A915FEEC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51A98A5-4C72-4253-BD3D-5F8AAEC302B7}"/>
              </a:ext>
            </a:extLst>
          </p:cNvPr>
          <p:cNvSpPr txBox="1">
            <a:spLocks noGrp="1"/>
          </p:cNvSpPr>
          <p:nvPr>
            <p:ph type="sldNum" sz="quarter" idx="8"/>
          </p:nvPr>
        </p:nvSpPr>
        <p:spPr/>
        <p:txBody>
          <a:bodyPr/>
          <a:lstStyle>
            <a:lvl1pPr>
              <a:defRPr/>
            </a:lvl1pPr>
          </a:lstStyle>
          <a:p>
            <a:pPr lvl="0"/>
            <a:fld id="{98E56290-750B-494B-AC5B-0AC0545AE720}" type="slidenum">
              <a:t>‹#›</a:t>
            </a:fld>
            <a:endParaRPr lang="en-US"/>
          </a:p>
        </p:txBody>
      </p:sp>
    </p:spTree>
    <p:extLst>
      <p:ext uri="{BB962C8B-B14F-4D97-AF65-F5344CB8AC3E}">
        <p14:creationId xmlns:p14="http://schemas.microsoft.com/office/powerpoint/2010/main" val="127442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0062-D959-45EF-A329-3ECB0D2ED02A}"/>
              </a:ext>
            </a:extLst>
          </p:cNvPr>
          <p:cNvSpPr txBox="1">
            <a:spLocks noGrp="1"/>
          </p:cNvSpPr>
          <p:nvPr>
            <p:ph type="title"/>
          </p:nvPr>
        </p:nvSpPr>
        <p:spPr>
          <a:xfrm>
            <a:off x="687391" y="1884358"/>
            <a:ext cx="8694736" cy="3144841"/>
          </a:xfrm>
        </p:spPr>
        <p:txBody>
          <a:bodyPr anchor="b"/>
          <a:lstStyle>
            <a:lvl1pPr>
              <a:defRPr sz="6000"/>
            </a:lvl1pPr>
          </a:lstStyle>
          <a:p>
            <a:pPr lvl="0"/>
            <a:r>
              <a:rPr lang="en-US"/>
              <a:t>Click to edit Master title style</a:t>
            </a:r>
            <a:endParaRPr lang="pl-PL"/>
          </a:p>
        </p:txBody>
      </p:sp>
      <p:sp>
        <p:nvSpPr>
          <p:cNvPr id="3" name="Text Placeholder 2">
            <a:extLst>
              <a:ext uri="{FF2B5EF4-FFF2-40B4-BE49-F238E27FC236}">
                <a16:creationId xmlns:a16="http://schemas.microsoft.com/office/drawing/2014/main" id="{83DE01E0-718D-4619-911B-22F71A5C6635}"/>
              </a:ext>
            </a:extLst>
          </p:cNvPr>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62CB4C9-67F2-445E-89AB-05CD53449C75}"/>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EF282921-1038-42AC-A5C8-64EA62EE411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A9DBA51-9C45-4F76-8EC5-A104B6876AA2}"/>
              </a:ext>
            </a:extLst>
          </p:cNvPr>
          <p:cNvSpPr txBox="1">
            <a:spLocks noGrp="1"/>
          </p:cNvSpPr>
          <p:nvPr>
            <p:ph type="sldNum" sz="quarter" idx="8"/>
          </p:nvPr>
        </p:nvSpPr>
        <p:spPr/>
        <p:txBody>
          <a:bodyPr/>
          <a:lstStyle>
            <a:lvl1pPr>
              <a:defRPr/>
            </a:lvl1pPr>
          </a:lstStyle>
          <a:p>
            <a:pPr lvl="0"/>
            <a:fld id="{AEBF177F-B4ED-4E5D-88DE-2CCDB05A55DC}" type="slidenum">
              <a:t>‹#›</a:t>
            </a:fld>
            <a:endParaRPr lang="en-US"/>
          </a:p>
        </p:txBody>
      </p:sp>
    </p:spTree>
    <p:extLst>
      <p:ext uri="{BB962C8B-B14F-4D97-AF65-F5344CB8AC3E}">
        <p14:creationId xmlns:p14="http://schemas.microsoft.com/office/powerpoint/2010/main" val="4223168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1C3D-0546-4CB4-9387-AB6C1E3CC149}"/>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Content Placeholder 2">
            <a:extLst>
              <a:ext uri="{FF2B5EF4-FFF2-40B4-BE49-F238E27FC236}">
                <a16:creationId xmlns:a16="http://schemas.microsoft.com/office/drawing/2014/main" id="{1BD17D23-A1E4-4097-BE87-9810A17E3669}"/>
              </a:ext>
            </a:extLst>
          </p:cNvPr>
          <p:cNvSpPr txBox="1">
            <a:spLocks noGrp="1"/>
          </p:cNvSpPr>
          <p:nvPr>
            <p:ph idx="1"/>
          </p:nvPr>
        </p:nvSpPr>
        <p:spPr>
          <a:xfrm>
            <a:off x="3419471" y="5040309"/>
            <a:ext cx="3073398" cy="21589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B9DD6EF2-4F7A-4307-BDEC-0247033DDA88}"/>
              </a:ext>
            </a:extLst>
          </p:cNvPr>
          <p:cNvSpPr txBox="1">
            <a:spLocks noGrp="1"/>
          </p:cNvSpPr>
          <p:nvPr>
            <p:ph idx="2"/>
          </p:nvPr>
        </p:nvSpPr>
        <p:spPr>
          <a:xfrm>
            <a:off x="6645273" y="5040309"/>
            <a:ext cx="3074990" cy="21589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9485C4F0-FDD7-42C9-8F5E-F512C425A910}"/>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BCEB34D0-8EEA-4228-8801-43D3D1D5315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D0795040-506B-4353-BAFF-661039C6D4F4}"/>
              </a:ext>
            </a:extLst>
          </p:cNvPr>
          <p:cNvSpPr txBox="1">
            <a:spLocks noGrp="1"/>
          </p:cNvSpPr>
          <p:nvPr>
            <p:ph type="sldNum" sz="quarter" idx="8"/>
          </p:nvPr>
        </p:nvSpPr>
        <p:spPr/>
        <p:txBody>
          <a:bodyPr/>
          <a:lstStyle>
            <a:lvl1pPr>
              <a:defRPr/>
            </a:lvl1pPr>
          </a:lstStyle>
          <a:p>
            <a:pPr lvl="0"/>
            <a:fld id="{6C5C8445-7928-4FB8-B529-72C5C17BF179}" type="slidenum">
              <a:t>‹#›</a:t>
            </a:fld>
            <a:endParaRPr lang="en-US"/>
          </a:p>
        </p:txBody>
      </p:sp>
    </p:spTree>
    <p:extLst>
      <p:ext uri="{BB962C8B-B14F-4D97-AF65-F5344CB8AC3E}">
        <p14:creationId xmlns:p14="http://schemas.microsoft.com/office/powerpoint/2010/main" val="226203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2A4D-DACB-42B9-822B-C47780D6F137}"/>
              </a:ext>
            </a:extLst>
          </p:cNvPr>
          <p:cNvSpPr txBox="1">
            <a:spLocks noGrp="1"/>
          </p:cNvSpPr>
          <p:nvPr>
            <p:ph type="title"/>
          </p:nvPr>
        </p:nvSpPr>
        <p:spPr>
          <a:xfrm>
            <a:off x="693736" y="403222"/>
            <a:ext cx="8694736" cy="1460497"/>
          </a:xfrm>
        </p:spPr>
        <p:txBody>
          <a:bodyPr/>
          <a:lstStyle>
            <a:lvl1pPr>
              <a:defRPr/>
            </a:lvl1pPr>
          </a:lstStyle>
          <a:p>
            <a:pPr lvl="0"/>
            <a:r>
              <a:rPr lang="en-US"/>
              <a:t>Click to edit Master title style</a:t>
            </a:r>
            <a:endParaRPr lang="pl-PL"/>
          </a:p>
        </p:txBody>
      </p:sp>
      <p:sp>
        <p:nvSpPr>
          <p:cNvPr id="3" name="Text Placeholder 2">
            <a:extLst>
              <a:ext uri="{FF2B5EF4-FFF2-40B4-BE49-F238E27FC236}">
                <a16:creationId xmlns:a16="http://schemas.microsoft.com/office/drawing/2014/main" id="{6EC64BE2-EE44-4571-9D53-ECC45E5EDB67}"/>
              </a:ext>
            </a:extLst>
          </p:cNvPr>
          <p:cNvSpPr txBox="1">
            <a:spLocks noGrp="1"/>
          </p:cNvSpPr>
          <p:nvPr>
            <p:ph type="body" idx="1"/>
          </p:nvPr>
        </p:nvSpPr>
        <p:spPr>
          <a:xfrm>
            <a:off x="693736" y="1852610"/>
            <a:ext cx="4265611" cy="908054"/>
          </a:xfrm>
        </p:spPr>
        <p:txBody>
          <a:bodyPr anchor="b"/>
          <a:lstStyle>
            <a:lvl1pPr>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4B118DAE-693C-4193-9147-26753A609651}"/>
              </a:ext>
            </a:extLst>
          </p:cNvPr>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C23D8979-4FAF-419F-A34B-C614E76901CF}"/>
              </a:ext>
            </a:extLst>
          </p:cNvPr>
          <p:cNvSpPr txBox="1">
            <a:spLocks noGrp="1"/>
          </p:cNvSpPr>
          <p:nvPr>
            <p:ph type="body" idx="3"/>
          </p:nvPr>
        </p:nvSpPr>
        <p:spPr>
          <a:xfrm>
            <a:off x="5103815" y="1852610"/>
            <a:ext cx="4284658" cy="908054"/>
          </a:xfrm>
        </p:spPr>
        <p:txBody>
          <a:bodyPr anchor="b"/>
          <a:lstStyle>
            <a:lvl1pPr>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667D979B-A94B-4067-B2F1-31E731CE85A6}"/>
              </a:ext>
            </a:extLst>
          </p:cNvPr>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E1AC4D14-70CC-4C1C-9300-1DAFAE211D24}"/>
              </a:ext>
            </a:extLst>
          </p:cNvPr>
          <p:cNvSpPr txBox="1">
            <a:spLocks noGrp="1"/>
          </p:cNvSpPr>
          <p:nvPr>
            <p:ph type="dt" sz="half" idx="7"/>
          </p:nvPr>
        </p:nvSpPr>
        <p:spPr/>
        <p:txBody>
          <a:bodyPr/>
          <a:lstStyle>
            <a:lvl1pPr>
              <a:defRPr/>
            </a:lvl1pPr>
          </a:lstStyle>
          <a:p>
            <a:pPr lvl="0"/>
            <a:endParaRPr lang="en-US"/>
          </a:p>
        </p:txBody>
      </p:sp>
      <p:sp>
        <p:nvSpPr>
          <p:cNvPr id="8" name="Footer Placeholder 7">
            <a:extLst>
              <a:ext uri="{FF2B5EF4-FFF2-40B4-BE49-F238E27FC236}">
                <a16:creationId xmlns:a16="http://schemas.microsoft.com/office/drawing/2014/main" id="{51916D3A-6D3F-4E06-8292-05B17E898E0D}"/>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80917ED7-ECEE-4918-8BF5-F9A068EBC2EA}"/>
              </a:ext>
            </a:extLst>
          </p:cNvPr>
          <p:cNvSpPr txBox="1">
            <a:spLocks noGrp="1"/>
          </p:cNvSpPr>
          <p:nvPr>
            <p:ph type="sldNum" sz="quarter" idx="8"/>
          </p:nvPr>
        </p:nvSpPr>
        <p:spPr/>
        <p:txBody>
          <a:bodyPr/>
          <a:lstStyle>
            <a:lvl1pPr>
              <a:defRPr/>
            </a:lvl1pPr>
          </a:lstStyle>
          <a:p>
            <a:pPr lvl="0"/>
            <a:fld id="{C6C10408-C621-4CC8-8E67-69E5A926C4AD}" type="slidenum">
              <a:t>‹#›</a:t>
            </a:fld>
            <a:endParaRPr lang="en-US"/>
          </a:p>
        </p:txBody>
      </p:sp>
    </p:spTree>
    <p:extLst>
      <p:ext uri="{BB962C8B-B14F-4D97-AF65-F5344CB8AC3E}">
        <p14:creationId xmlns:p14="http://schemas.microsoft.com/office/powerpoint/2010/main" val="367211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22E4-F4C9-442F-A260-969D7B0C1605}"/>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Date Placeholder 2">
            <a:extLst>
              <a:ext uri="{FF2B5EF4-FFF2-40B4-BE49-F238E27FC236}">
                <a16:creationId xmlns:a16="http://schemas.microsoft.com/office/drawing/2014/main" id="{7A20AD62-0C66-4F35-81B9-09D3A922DBBE}"/>
              </a:ext>
            </a:extLst>
          </p:cNvPr>
          <p:cNvSpPr txBox="1">
            <a:spLocks noGrp="1"/>
          </p:cNvSpPr>
          <p:nvPr>
            <p:ph type="dt" sz="half" idx="7"/>
          </p:nvPr>
        </p:nvSpPr>
        <p:spPr/>
        <p:txBody>
          <a:bodyPr/>
          <a:lstStyle>
            <a:lvl1pPr>
              <a:defRPr/>
            </a:lvl1pPr>
          </a:lstStyle>
          <a:p>
            <a:pPr lvl="0"/>
            <a:endParaRPr lang="en-US"/>
          </a:p>
        </p:txBody>
      </p:sp>
      <p:sp>
        <p:nvSpPr>
          <p:cNvPr id="4" name="Footer Placeholder 3">
            <a:extLst>
              <a:ext uri="{FF2B5EF4-FFF2-40B4-BE49-F238E27FC236}">
                <a16:creationId xmlns:a16="http://schemas.microsoft.com/office/drawing/2014/main" id="{DCCA3AD9-71E3-470C-AE9E-CC6211291515}"/>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E6884203-B21E-4528-87C6-1026E8512E62}"/>
              </a:ext>
            </a:extLst>
          </p:cNvPr>
          <p:cNvSpPr txBox="1">
            <a:spLocks noGrp="1"/>
          </p:cNvSpPr>
          <p:nvPr>
            <p:ph type="sldNum" sz="quarter" idx="8"/>
          </p:nvPr>
        </p:nvSpPr>
        <p:spPr/>
        <p:txBody>
          <a:bodyPr/>
          <a:lstStyle>
            <a:lvl1pPr>
              <a:defRPr/>
            </a:lvl1pPr>
          </a:lstStyle>
          <a:p>
            <a:pPr lvl="0"/>
            <a:fld id="{2C530A00-FEFA-470F-A503-9EB83EF8FA97}" type="slidenum">
              <a:t>‹#›</a:t>
            </a:fld>
            <a:endParaRPr lang="en-US"/>
          </a:p>
        </p:txBody>
      </p:sp>
    </p:spTree>
    <p:extLst>
      <p:ext uri="{BB962C8B-B14F-4D97-AF65-F5344CB8AC3E}">
        <p14:creationId xmlns:p14="http://schemas.microsoft.com/office/powerpoint/2010/main" val="354399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057A8-344B-4E5F-AD2A-88D3F2F6E3DA}"/>
              </a:ext>
            </a:extLst>
          </p:cNvPr>
          <p:cNvSpPr txBox="1">
            <a:spLocks noGrp="1"/>
          </p:cNvSpPr>
          <p:nvPr>
            <p:ph type="dt" sz="half" idx="7"/>
          </p:nvPr>
        </p:nvSpPr>
        <p:spPr/>
        <p:txBody>
          <a:bodyPr/>
          <a:lstStyle>
            <a:lvl1pPr>
              <a:defRPr/>
            </a:lvl1pPr>
          </a:lstStyle>
          <a:p>
            <a:pPr lvl="0"/>
            <a:endParaRPr lang="en-US"/>
          </a:p>
        </p:txBody>
      </p:sp>
      <p:sp>
        <p:nvSpPr>
          <p:cNvPr id="3" name="Footer Placeholder 2">
            <a:extLst>
              <a:ext uri="{FF2B5EF4-FFF2-40B4-BE49-F238E27FC236}">
                <a16:creationId xmlns:a16="http://schemas.microsoft.com/office/drawing/2014/main" id="{0C6606F3-B18D-4C8F-B6E2-AF6BE60F9BEA}"/>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61BBC9A-6CA1-4F68-92E2-6F2183C21929}"/>
              </a:ext>
            </a:extLst>
          </p:cNvPr>
          <p:cNvSpPr txBox="1">
            <a:spLocks noGrp="1"/>
          </p:cNvSpPr>
          <p:nvPr>
            <p:ph type="sldNum" sz="quarter" idx="8"/>
          </p:nvPr>
        </p:nvSpPr>
        <p:spPr/>
        <p:txBody>
          <a:bodyPr/>
          <a:lstStyle>
            <a:lvl1pPr>
              <a:defRPr/>
            </a:lvl1pPr>
          </a:lstStyle>
          <a:p>
            <a:pPr lvl="0"/>
            <a:fld id="{A7B7BF49-66BC-41D2-B993-D07DF115638C}" type="slidenum">
              <a:t>‹#›</a:t>
            </a:fld>
            <a:endParaRPr lang="en-US"/>
          </a:p>
        </p:txBody>
      </p:sp>
    </p:spTree>
    <p:extLst>
      <p:ext uri="{BB962C8B-B14F-4D97-AF65-F5344CB8AC3E}">
        <p14:creationId xmlns:p14="http://schemas.microsoft.com/office/powerpoint/2010/main" val="350516463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0033-36B2-434C-B966-F5362DF8C128}"/>
              </a:ext>
            </a:extLst>
          </p:cNvPr>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endParaRPr lang="pl-PL"/>
          </a:p>
        </p:txBody>
      </p:sp>
      <p:sp>
        <p:nvSpPr>
          <p:cNvPr id="3" name="Content Placeholder 2">
            <a:extLst>
              <a:ext uri="{FF2B5EF4-FFF2-40B4-BE49-F238E27FC236}">
                <a16:creationId xmlns:a16="http://schemas.microsoft.com/office/drawing/2014/main" id="{0DF5FB97-9822-4C18-B275-BF6468FC61FD}"/>
              </a:ext>
            </a:extLst>
          </p:cNvPr>
          <p:cNvSpPr txBox="1">
            <a:spLocks noGrp="1"/>
          </p:cNvSpPr>
          <p:nvPr>
            <p:ph idx="1"/>
          </p:nvPr>
        </p:nvSpPr>
        <p:spPr>
          <a:xfrm>
            <a:off x="4286249" y="1089022"/>
            <a:ext cx="5102223" cy="53721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C1AD4F5A-7ABA-4031-9533-15C6BC91ED21}"/>
              </a:ext>
            </a:extLst>
          </p:cNvPr>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0D91C10-4CB5-4DCF-A90A-151B8FE37C0A}"/>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4C7F77BC-EAC9-42C2-B28B-D5FAA145F81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36AAA3B-2943-4A23-868D-59117D95FB19}"/>
              </a:ext>
            </a:extLst>
          </p:cNvPr>
          <p:cNvSpPr txBox="1">
            <a:spLocks noGrp="1"/>
          </p:cNvSpPr>
          <p:nvPr>
            <p:ph type="sldNum" sz="quarter" idx="8"/>
          </p:nvPr>
        </p:nvSpPr>
        <p:spPr/>
        <p:txBody>
          <a:bodyPr/>
          <a:lstStyle>
            <a:lvl1pPr>
              <a:defRPr/>
            </a:lvl1pPr>
          </a:lstStyle>
          <a:p>
            <a:pPr lvl="0"/>
            <a:fld id="{BC7A8ABB-DE34-47A3-8688-32B35B9AE2FC}" type="slidenum">
              <a:t>‹#›</a:t>
            </a:fld>
            <a:endParaRPr lang="en-US"/>
          </a:p>
        </p:txBody>
      </p:sp>
    </p:spTree>
    <p:extLst>
      <p:ext uri="{BB962C8B-B14F-4D97-AF65-F5344CB8AC3E}">
        <p14:creationId xmlns:p14="http://schemas.microsoft.com/office/powerpoint/2010/main" val="210697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271D-5006-437B-ABD4-50E90ED7EE92}"/>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Content Placeholder 2">
            <a:extLst>
              <a:ext uri="{FF2B5EF4-FFF2-40B4-BE49-F238E27FC236}">
                <a16:creationId xmlns:a16="http://schemas.microsoft.com/office/drawing/2014/main" id="{C5F0B1FD-834C-45E5-ADFE-11311E61F1C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7DEC091B-087D-4AD7-9CAE-1A434B985723}"/>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6B53CAB6-3E03-4BF2-89A9-FA680BB30D1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1B245BC-8F46-4FDA-B8D5-FB36B3BF7A5A}"/>
              </a:ext>
            </a:extLst>
          </p:cNvPr>
          <p:cNvSpPr txBox="1">
            <a:spLocks noGrp="1"/>
          </p:cNvSpPr>
          <p:nvPr>
            <p:ph type="sldNum" sz="quarter" idx="8"/>
          </p:nvPr>
        </p:nvSpPr>
        <p:spPr/>
        <p:txBody>
          <a:bodyPr/>
          <a:lstStyle>
            <a:lvl1pPr>
              <a:defRPr/>
            </a:lvl1pPr>
          </a:lstStyle>
          <a:p>
            <a:pPr lvl="0"/>
            <a:fld id="{FC1E1145-D069-47B3-9BEA-AF029EA2458B}" type="slidenum">
              <a:t>‹#›</a:t>
            </a:fld>
            <a:endParaRPr lang="en-US"/>
          </a:p>
        </p:txBody>
      </p:sp>
    </p:spTree>
    <p:extLst>
      <p:ext uri="{BB962C8B-B14F-4D97-AF65-F5344CB8AC3E}">
        <p14:creationId xmlns:p14="http://schemas.microsoft.com/office/powerpoint/2010/main" val="2885473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B607-9094-4E4F-AB09-A68CDC8EFE96}"/>
              </a:ext>
            </a:extLst>
          </p:cNvPr>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endParaRPr lang="pl-PL"/>
          </a:p>
        </p:txBody>
      </p:sp>
      <p:sp>
        <p:nvSpPr>
          <p:cNvPr id="3" name="Picture Placeholder 2">
            <a:extLst>
              <a:ext uri="{FF2B5EF4-FFF2-40B4-BE49-F238E27FC236}">
                <a16:creationId xmlns:a16="http://schemas.microsoft.com/office/drawing/2014/main" id="{9920D951-B682-42FA-8BD6-2F9BCAF5EDC1}"/>
              </a:ext>
            </a:extLst>
          </p:cNvPr>
          <p:cNvSpPr txBox="1">
            <a:spLocks noGrp="1"/>
          </p:cNvSpPr>
          <p:nvPr>
            <p:ph type="pic" idx="1"/>
          </p:nvPr>
        </p:nvSpPr>
        <p:spPr>
          <a:xfrm>
            <a:off x="4286249" y="1089022"/>
            <a:ext cx="5102223" cy="5372100"/>
          </a:xfrm>
        </p:spPr>
        <p:txBody>
          <a:bodyPr/>
          <a:lstStyle>
            <a:lvl1pPr>
              <a:defRPr lang="pl-PL" sz="3200"/>
            </a:lvl1pPr>
          </a:lstStyle>
          <a:p>
            <a:pPr lvl="0"/>
            <a:endParaRPr lang="pl-PL"/>
          </a:p>
        </p:txBody>
      </p:sp>
      <p:sp>
        <p:nvSpPr>
          <p:cNvPr id="4" name="Text Placeholder 3">
            <a:extLst>
              <a:ext uri="{FF2B5EF4-FFF2-40B4-BE49-F238E27FC236}">
                <a16:creationId xmlns:a16="http://schemas.microsoft.com/office/drawing/2014/main" id="{DD8095BF-27D9-405F-A5A4-C0D5F8339751}"/>
              </a:ext>
            </a:extLst>
          </p:cNvPr>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EFDA827-3368-476F-B593-956AB90AB43B}"/>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CEE7383E-614E-445B-942E-DA75F62C72D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45F5B1D-DE50-4F4C-B0C2-093158D9FEF2}"/>
              </a:ext>
            </a:extLst>
          </p:cNvPr>
          <p:cNvSpPr txBox="1">
            <a:spLocks noGrp="1"/>
          </p:cNvSpPr>
          <p:nvPr>
            <p:ph type="sldNum" sz="quarter" idx="8"/>
          </p:nvPr>
        </p:nvSpPr>
        <p:spPr/>
        <p:txBody>
          <a:bodyPr/>
          <a:lstStyle>
            <a:lvl1pPr>
              <a:defRPr/>
            </a:lvl1pPr>
          </a:lstStyle>
          <a:p>
            <a:pPr lvl="0"/>
            <a:fld id="{4DE1B808-C07E-4EE2-BF03-051F7892F63F}" type="slidenum">
              <a:t>‹#›</a:t>
            </a:fld>
            <a:endParaRPr lang="en-US"/>
          </a:p>
        </p:txBody>
      </p:sp>
    </p:spTree>
    <p:extLst>
      <p:ext uri="{BB962C8B-B14F-4D97-AF65-F5344CB8AC3E}">
        <p14:creationId xmlns:p14="http://schemas.microsoft.com/office/powerpoint/2010/main" val="2382708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7534-D6FB-4483-901F-31C3E7E9F7AA}"/>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Vertical Text Placeholder 2">
            <a:extLst>
              <a:ext uri="{FF2B5EF4-FFF2-40B4-BE49-F238E27FC236}">
                <a16:creationId xmlns:a16="http://schemas.microsoft.com/office/drawing/2014/main" id="{EB816981-1BA2-433E-AB1A-F1E77CCB8CE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98C98C31-71F6-4D31-A3A3-B34483E41CD4}"/>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418335A4-FA97-40EF-BC2A-8842DEA7065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4FFAAE1-AE07-40A9-9F3F-58077EC3983F}"/>
              </a:ext>
            </a:extLst>
          </p:cNvPr>
          <p:cNvSpPr txBox="1">
            <a:spLocks noGrp="1"/>
          </p:cNvSpPr>
          <p:nvPr>
            <p:ph type="sldNum" sz="quarter" idx="8"/>
          </p:nvPr>
        </p:nvSpPr>
        <p:spPr/>
        <p:txBody>
          <a:bodyPr/>
          <a:lstStyle>
            <a:lvl1pPr>
              <a:defRPr/>
            </a:lvl1pPr>
          </a:lstStyle>
          <a:p>
            <a:pPr lvl="0"/>
            <a:fld id="{8993AB65-2F85-40B8-A9F8-A55E2D1D2F6A}" type="slidenum">
              <a:t>‹#›</a:t>
            </a:fld>
            <a:endParaRPr lang="en-US"/>
          </a:p>
        </p:txBody>
      </p:sp>
    </p:spTree>
    <p:extLst>
      <p:ext uri="{BB962C8B-B14F-4D97-AF65-F5344CB8AC3E}">
        <p14:creationId xmlns:p14="http://schemas.microsoft.com/office/powerpoint/2010/main" val="717768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847F4-C36F-4B19-AEA3-BA21D9B06CA2}"/>
              </a:ext>
            </a:extLst>
          </p:cNvPr>
          <p:cNvSpPr txBox="1">
            <a:spLocks noGrp="1"/>
          </p:cNvSpPr>
          <p:nvPr>
            <p:ph type="title" orient="vert"/>
          </p:nvPr>
        </p:nvSpPr>
        <p:spPr>
          <a:xfrm>
            <a:off x="7966079" y="2700342"/>
            <a:ext cx="1754184" cy="4498976"/>
          </a:xfrm>
        </p:spPr>
        <p:txBody>
          <a:bodyPr vert="eaVert"/>
          <a:lstStyle>
            <a:lvl1pPr>
              <a:defRPr/>
            </a:lvl1pPr>
          </a:lstStyle>
          <a:p>
            <a:pPr lvl="0"/>
            <a:r>
              <a:rPr lang="en-US"/>
              <a:t>Click to edit Master title style</a:t>
            </a:r>
            <a:endParaRPr lang="pl-PL"/>
          </a:p>
        </p:txBody>
      </p:sp>
      <p:sp>
        <p:nvSpPr>
          <p:cNvPr id="3" name="Vertical Text Placeholder 2">
            <a:extLst>
              <a:ext uri="{FF2B5EF4-FFF2-40B4-BE49-F238E27FC236}">
                <a16:creationId xmlns:a16="http://schemas.microsoft.com/office/drawing/2014/main" id="{6A532FA5-02B7-43C3-BF64-48989BFA6484}"/>
              </a:ext>
            </a:extLst>
          </p:cNvPr>
          <p:cNvSpPr txBox="1">
            <a:spLocks noGrp="1"/>
          </p:cNvSpPr>
          <p:nvPr>
            <p:ph type="body" orient="vert" idx="1"/>
          </p:nvPr>
        </p:nvSpPr>
        <p:spPr>
          <a:xfrm>
            <a:off x="2700342" y="2700342"/>
            <a:ext cx="5113333" cy="449897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D42ACC96-493A-4CE1-824B-781ACFFC0174}"/>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B2EEF4A1-684C-4721-8F54-E3BEF9289EB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13C66AB-DEC6-48D4-AB93-3089CA39FC22}"/>
              </a:ext>
            </a:extLst>
          </p:cNvPr>
          <p:cNvSpPr txBox="1">
            <a:spLocks noGrp="1"/>
          </p:cNvSpPr>
          <p:nvPr>
            <p:ph type="sldNum" sz="quarter" idx="8"/>
          </p:nvPr>
        </p:nvSpPr>
        <p:spPr/>
        <p:txBody>
          <a:bodyPr/>
          <a:lstStyle>
            <a:lvl1pPr>
              <a:defRPr/>
            </a:lvl1pPr>
          </a:lstStyle>
          <a:p>
            <a:pPr lvl="0"/>
            <a:fld id="{9C2008DD-A3D3-4132-9DE9-791F0D2BD097}" type="slidenum">
              <a:t>‹#›</a:t>
            </a:fld>
            <a:endParaRPr lang="en-US"/>
          </a:p>
        </p:txBody>
      </p:sp>
    </p:spTree>
    <p:extLst>
      <p:ext uri="{BB962C8B-B14F-4D97-AF65-F5344CB8AC3E}">
        <p14:creationId xmlns:p14="http://schemas.microsoft.com/office/powerpoint/2010/main" val="455540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025639-753E-454C-8F3B-F55D7D833377}"/>
              </a:ext>
            </a:extLst>
          </p:cNvPr>
          <p:cNvSpPr txBox="1">
            <a:spLocks noGrp="1"/>
          </p:cNvSpPr>
          <p:nvPr>
            <p:ph type="ctrTitle"/>
          </p:nvPr>
        </p:nvSpPr>
        <p:spPr>
          <a:xfrm>
            <a:off x="1260079" y="1237201"/>
            <a:ext cx="7560469" cy="2631890"/>
          </a:xfrm>
        </p:spPr>
        <p:txBody>
          <a:bodyPr anchor="b" anchorCtr="1"/>
          <a:lstStyle>
            <a:lvl1pPr algn="ctr">
              <a:defRPr sz="4960"/>
            </a:lvl1pPr>
          </a:lstStyle>
          <a:p>
            <a:pPr lvl="0"/>
            <a:r>
              <a:rPr lang="pl-PL"/>
              <a:t>Kliknij, aby edytować styl</a:t>
            </a:r>
          </a:p>
        </p:txBody>
      </p:sp>
      <p:sp>
        <p:nvSpPr>
          <p:cNvPr id="3" name="Podtytuł 2">
            <a:extLst>
              <a:ext uri="{FF2B5EF4-FFF2-40B4-BE49-F238E27FC236}">
                <a16:creationId xmlns:a16="http://schemas.microsoft.com/office/drawing/2014/main" id="{5F55B5E5-0B96-4D68-AB11-B7037B0CECB2}"/>
              </a:ext>
            </a:extLst>
          </p:cNvPr>
          <p:cNvSpPr txBox="1">
            <a:spLocks noGrp="1"/>
          </p:cNvSpPr>
          <p:nvPr>
            <p:ph type="subTitle" idx="1"/>
          </p:nvPr>
        </p:nvSpPr>
        <p:spPr>
          <a:xfrm>
            <a:off x="1260079" y="3970580"/>
            <a:ext cx="7560469" cy="1825169"/>
          </a:xfrm>
        </p:spPr>
        <p:txBody>
          <a:bodyPr anchorCtr="1"/>
          <a:lstStyle>
            <a:lvl1pPr marL="0" indent="0" algn="ctr">
              <a:buNone/>
              <a:defRPr sz="1984"/>
            </a:lvl1pPr>
          </a:lstStyle>
          <a:p>
            <a:pPr lvl="0"/>
            <a:r>
              <a:rPr lang="pl-PL"/>
              <a:t>Kliknij, aby edytować styl wzorca podtytułu</a:t>
            </a:r>
          </a:p>
        </p:txBody>
      </p:sp>
      <p:sp>
        <p:nvSpPr>
          <p:cNvPr id="4" name="Symbol zastępczy daty 3">
            <a:extLst>
              <a:ext uri="{FF2B5EF4-FFF2-40B4-BE49-F238E27FC236}">
                <a16:creationId xmlns:a16="http://schemas.microsoft.com/office/drawing/2014/main" id="{09A2CB30-054D-4474-962D-097D646FF4AD}"/>
              </a:ext>
            </a:extLst>
          </p:cNvPr>
          <p:cNvSpPr txBox="1">
            <a:spLocks noGrp="1"/>
          </p:cNvSpPr>
          <p:nvPr>
            <p:ph type="dt" sz="half" idx="7"/>
          </p:nvPr>
        </p:nvSpPr>
        <p:spPr/>
        <p:txBody>
          <a:bodyPr/>
          <a:lstStyle>
            <a:lvl1pPr>
              <a:defRPr/>
            </a:lvl1pPr>
          </a:lstStyle>
          <a:p>
            <a:pPr lvl="0"/>
            <a:fld id="{0D3FEBAA-3615-4DA8-AE3C-56626985B940}" type="datetime1">
              <a:rPr lang="pl-PL"/>
              <a:pPr lvl="0"/>
              <a:t>07.12.2019</a:t>
            </a:fld>
            <a:endParaRPr lang="pl-PL"/>
          </a:p>
        </p:txBody>
      </p:sp>
      <p:sp>
        <p:nvSpPr>
          <p:cNvPr id="5" name="Symbol zastępczy stopki 4">
            <a:extLst>
              <a:ext uri="{FF2B5EF4-FFF2-40B4-BE49-F238E27FC236}">
                <a16:creationId xmlns:a16="http://schemas.microsoft.com/office/drawing/2014/main" id="{B4300EE7-A088-4EDD-947D-448613360EE8}"/>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4B41F6DD-9E93-4162-A88D-C7ACE6765BF1}"/>
              </a:ext>
            </a:extLst>
          </p:cNvPr>
          <p:cNvSpPr txBox="1">
            <a:spLocks noGrp="1"/>
          </p:cNvSpPr>
          <p:nvPr>
            <p:ph type="sldNum" sz="quarter" idx="8"/>
          </p:nvPr>
        </p:nvSpPr>
        <p:spPr/>
        <p:txBody>
          <a:bodyPr/>
          <a:lstStyle>
            <a:lvl1pPr>
              <a:defRPr/>
            </a:lvl1pPr>
          </a:lstStyle>
          <a:p>
            <a:pPr lvl="0"/>
            <a:fld id="{039FF883-5192-4CD7-8ED4-802F20D75EC6}" type="slidenum">
              <a:t>‹#›</a:t>
            </a:fld>
            <a:endParaRPr lang="pl-PL"/>
          </a:p>
        </p:txBody>
      </p:sp>
    </p:spTree>
    <p:extLst>
      <p:ext uri="{BB962C8B-B14F-4D97-AF65-F5344CB8AC3E}">
        <p14:creationId xmlns:p14="http://schemas.microsoft.com/office/powerpoint/2010/main" val="632133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B109F0-B0FA-496A-82DA-15F211442520}"/>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a:extLst>
              <a:ext uri="{FF2B5EF4-FFF2-40B4-BE49-F238E27FC236}">
                <a16:creationId xmlns:a16="http://schemas.microsoft.com/office/drawing/2014/main" id="{43B16AA2-CEF6-42C4-9FCC-5353B9A601B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43DE60E-E5D5-4E07-9C3D-818ABCA4EC6B}"/>
              </a:ext>
            </a:extLst>
          </p:cNvPr>
          <p:cNvSpPr txBox="1">
            <a:spLocks noGrp="1"/>
          </p:cNvSpPr>
          <p:nvPr>
            <p:ph type="dt" sz="half" idx="7"/>
          </p:nvPr>
        </p:nvSpPr>
        <p:spPr/>
        <p:txBody>
          <a:bodyPr/>
          <a:lstStyle>
            <a:lvl1pPr>
              <a:defRPr/>
            </a:lvl1pPr>
          </a:lstStyle>
          <a:p>
            <a:pPr lvl="0"/>
            <a:fld id="{6556F072-4BBE-4462-8154-997E1997D93D}" type="datetime1">
              <a:rPr lang="pl-PL"/>
              <a:pPr lvl="0"/>
              <a:t>07.12.2019</a:t>
            </a:fld>
            <a:endParaRPr lang="pl-PL"/>
          </a:p>
        </p:txBody>
      </p:sp>
      <p:sp>
        <p:nvSpPr>
          <p:cNvPr id="5" name="Symbol zastępczy stopki 4">
            <a:extLst>
              <a:ext uri="{FF2B5EF4-FFF2-40B4-BE49-F238E27FC236}">
                <a16:creationId xmlns:a16="http://schemas.microsoft.com/office/drawing/2014/main" id="{816EA927-5883-45A7-AEAA-54EF8D878493}"/>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005C025E-0AF5-4E84-9D3C-F3768F286FBA}"/>
              </a:ext>
            </a:extLst>
          </p:cNvPr>
          <p:cNvSpPr txBox="1">
            <a:spLocks noGrp="1"/>
          </p:cNvSpPr>
          <p:nvPr>
            <p:ph type="sldNum" sz="quarter" idx="8"/>
          </p:nvPr>
        </p:nvSpPr>
        <p:spPr/>
        <p:txBody>
          <a:bodyPr/>
          <a:lstStyle>
            <a:lvl1pPr>
              <a:defRPr/>
            </a:lvl1pPr>
          </a:lstStyle>
          <a:p>
            <a:pPr lvl="0"/>
            <a:fld id="{4D2ECCA8-9803-4290-8FDC-54DB113A3DE8}" type="slidenum">
              <a:t>‹#›</a:t>
            </a:fld>
            <a:endParaRPr lang="pl-PL"/>
          </a:p>
        </p:txBody>
      </p:sp>
    </p:spTree>
    <p:extLst>
      <p:ext uri="{BB962C8B-B14F-4D97-AF65-F5344CB8AC3E}">
        <p14:creationId xmlns:p14="http://schemas.microsoft.com/office/powerpoint/2010/main" val="1981594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824034-6FF5-49D2-99BB-36122D5FF96A}"/>
              </a:ext>
            </a:extLst>
          </p:cNvPr>
          <p:cNvSpPr txBox="1">
            <a:spLocks noGrp="1"/>
          </p:cNvSpPr>
          <p:nvPr>
            <p:ph type="title"/>
          </p:nvPr>
        </p:nvSpPr>
        <p:spPr>
          <a:xfrm>
            <a:off x="687793" y="1884669"/>
            <a:ext cx="8694535" cy="3144612"/>
          </a:xfrm>
        </p:spPr>
        <p:txBody>
          <a:bodyPr anchor="b"/>
          <a:lstStyle>
            <a:lvl1pPr>
              <a:defRPr sz="4960"/>
            </a:lvl1pPr>
          </a:lstStyle>
          <a:p>
            <a:pPr lvl="0"/>
            <a:r>
              <a:rPr lang="pl-PL"/>
              <a:t>Kliknij, aby edytować styl</a:t>
            </a:r>
          </a:p>
        </p:txBody>
      </p:sp>
      <p:sp>
        <p:nvSpPr>
          <p:cNvPr id="3" name="Symbol zastępczy tekstu 2">
            <a:extLst>
              <a:ext uri="{FF2B5EF4-FFF2-40B4-BE49-F238E27FC236}">
                <a16:creationId xmlns:a16="http://schemas.microsoft.com/office/drawing/2014/main" id="{C07A78F6-F047-4B95-8101-706FBD552C3D}"/>
              </a:ext>
            </a:extLst>
          </p:cNvPr>
          <p:cNvSpPr txBox="1">
            <a:spLocks noGrp="1"/>
          </p:cNvSpPr>
          <p:nvPr>
            <p:ph type="body" idx="1"/>
          </p:nvPr>
        </p:nvSpPr>
        <p:spPr>
          <a:xfrm>
            <a:off x="687793" y="5059036"/>
            <a:ext cx="8694535" cy="1653674"/>
          </a:xfrm>
        </p:spPr>
        <p:txBody>
          <a:bodyPr/>
          <a:lstStyle>
            <a:lvl1pPr marL="0" indent="0">
              <a:buNone/>
              <a:defRPr sz="1984">
                <a:solidFill>
                  <a:srgbClr val="898989"/>
                </a:solidFill>
              </a:defRPr>
            </a:lvl1pPr>
          </a:lstStyle>
          <a:p>
            <a:pPr lvl="0"/>
            <a:r>
              <a:rPr lang="pl-PL"/>
              <a:t>Kliknij, aby edytować style wzorca tekstu</a:t>
            </a:r>
          </a:p>
        </p:txBody>
      </p:sp>
      <p:sp>
        <p:nvSpPr>
          <p:cNvPr id="4" name="Symbol zastępczy daty 3">
            <a:extLst>
              <a:ext uri="{FF2B5EF4-FFF2-40B4-BE49-F238E27FC236}">
                <a16:creationId xmlns:a16="http://schemas.microsoft.com/office/drawing/2014/main" id="{ED29B637-5D5C-4796-AA60-BC6D4B12D205}"/>
              </a:ext>
            </a:extLst>
          </p:cNvPr>
          <p:cNvSpPr txBox="1">
            <a:spLocks noGrp="1"/>
          </p:cNvSpPr>
          <p:nvPr>
            <p:ph type="dt" sz="half" idx="7"/>
          </p:nvPr>
        </p:nvSpPr>
        <p:spPr/>
        <p:txBody>
          <a:bodyPr/>
          <a:lstStyle>
            <a:lvl1pPr>
              <a:defRPr/>
            </a:lvl1pPr>
          </a:lstStyle>
          <a:p>
            <a:pPr lvl="0"/>
            <a:fld id="{72E2ACC6-F047-42DA-879E-D020A8DCE252}" type="datetime1">
              <a:rPr lang="pl-PL"/>
              <a:pPr lvl="0"/>
              <a:t>07.12.2019</a:t>
            </a:fld>
            <a:endParaRPr lang="pl-PL"/>
          </a:p>
        </p:txBody>
      </p:sp>
      <p:sp>
        <p:nvSpPr>
          <p:cNvPr id="5" name="Symbol zastępczy stopki 4">
            <a:extLst>
              <a:ext uri="{FF2B5EF4-FFF2-40B4-BE49-F238E27FC236}">
                <a16:creationId xmlns:a16="http://schemas.microsoft.com/office/drawing/2014/main" id="{03FB0404-53A9-4BDB-BC52-047DD35A7508}"/>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580D871F-3C41-4C21-85B9-19688F2F5C33}"/>
              </a:ext>
            </a:extLst>
          </p:cNvPr>
          <p:cNvSpPr txBox="1">
            <a:spLocks noGrp="1"/>
          </p:cNvSpPr>
          <p:nvPr>
            <p:ph type="sldNum" sz="quarter" idx="8"/>
          </p:nvPr>
        </p:nvSpPr>
        <p:spPr/>
        <p:txBody>
          <a:bodyPr/>
          <a:lstStyle>
            <a:lvl1pPr>
              <a:defRPr/>
            </a:lvl1pPr>
          </a:lstStyle>
          <a:p>
            <a:pPr lvl="0"/>
            <a:fld id="{1F0E24E5-6764-4E60-9A6E-7F007C42BBFB}" type="slidenum">
              <a:t>‹#›</a:t>
            </a:fld>
            <a:endParaRPr lang="pl-PL"/>
          </a:p>
        </p:txBody>
      </p:sp>
    </p:spTree>
    <p:extLst>
      <p:ext uri="{BB962C8B-B14F-4D97-AF65-F5344CB8AC3E}">
        <p14:creationId xmlns:p14="http://schemas.microsoft.com/office/powerpoint/2010/main" val="1848176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DE062E-0C7B-44E4-9D47-63C8C815DEDF}"/>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a:extLst>
              <a:ext uri="{FF2B5EF4-FFF2-40B4-BE49-F238E27FC236}">
                <a16:creationId xmlns:a16="http://schemas.microsoft.com/office/drawing/2014/main" id="{30D00507-73DC-47E6-BE8D-E9A32AEE384F}"/>
              </a:ext>
            </a:extLst>
          </p:cNvPr>
          <p:cNvSpPr txBox="1">
            <a:spLocks noGrp="1"/>
          </p:cNvSpPr>
          <p:nvPr>
            <p:ph idx="1"/>
          </p:nvPr>
        </p:nvSpPr>
        <p:spPr>
          <a:xfrm>
            <a:off x="693042" y="2012411"/>
            <a:ext cx="4284265" cy="4796540"/>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209F265-94E4-43B2-8EF5-0D8EA53054A0}"/>
              </a:ext>
            </a:extLst>
          </p:cNvPr>
          <p:cNvSpPr txBox="1">
            <a:spLocks noGrp="1"/>
          </p:cNvSpPr>
          <p:nvPr>
            <p:ph idx="2"/>
          </p:nvPr>
        </p:nvSpPr>
        <p:spPr>
          <a:xfrm>
            <a:off x="5103312" y="2012411"/>
            <a:ext cx="4284265" cy="4796540"/>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6DBC1E9-89DF-47C8-9E5A-C7CEE45BB2D5}"/>
              </a:ext>
            </a:extLst>
          </p:cNvPr>
          <p:cNvSpPr txBox="1">
            <a:spLocks noGrp="1"/>
          </p:cNvSpPr>
          <p:nvPr>
            <p:ph type="dt" sz="half" idx="7"/>
          </p:nvPr>
        </p:nvSpPr>
        <p:spPr/>
        <p:txBody>
          <a:bodyPr/>
          <a:lstStyle>
            <a:lvl1pPr>
              <a:defRPr/>
            </a:lvl1pPr>
          </a:lstStyle>
          <a:p>
            <a:pPr lvl="0"/>
            <a:fld id="{41C0C90B-BDA2-429A-B3E1-002CA53C3FC9}" type="datetime1">
              <a:rPr lang="pl-PL"/>
              <a:pPr lvl="0"/>
              <a:t>07.12.2019</a:t>
            </a:fld>
            <a:endParaRPr lang="pl-PL"/>
          </a:p>
        </p:txBody>
      </p:sp>
      <p:sp>
        <p:nvSpPr>
          <p:cNvPr id="6" name="Symbol zastępczy stopki 5">
            <a:extLst>
              <a:ext uri="{FF2B5EF4-FFF2-40B4-BE49-F238E27FC236}">
                <a16:creationId xmlns:a16="http://schemas.microsoft.com/office/drawing/2014/main" id="{F459FD66-CEA6-45A4-B248-4031DA26F4CD}"/>
              </a:ext>
            </a:extLst>
          </p:cNvPr>
          <p:cNvSpPr txBox="1">
            <a:spLocks noGrp="1"/>
          </p:cNvSpPr>
          <p:nvPr>
            <p:ph type="ftr" sz="quarter" idx="9"/>
          </p:nvPr>
        </p:nvSpPr>
        <p:spPr/>
        <p:txBody>
          <a:bodyPr/>
          <a:lstStyle>
            <a:lvl1pPr>
              <a:defRPr/>
            </a:lvl1pPr>
          </a:lstStyle>
          <a:p>
            <a:pPr lvl="0"/>
            <a:endParaRPr lang="pl-PL"/>
          </a:p>
        </p:txBody>
      </p:sp>
      <p:sp>
        <p:nvSpPr>
          <p:cNvPr id="7" name="Symbol zastępczy numeru slajdu 6">
            <a:extLst>
              <a:ext uri="{FF2B5EF4-FFF2-40B4-BE49-F238E27FC236}">
                <a16:creationId xmlns:a16="http://schemas.microsoft.com/office/drawing/2014/main" id="{BDBB825C-ACED-4F1B-9813-16281527CAC5}"/>
              </a:ext>
            </a:extLst>
          </p:cNvPr>
          <p:cNvSpPr txBox="1">
            <a:spLocks noGrp="1"/>
          </p:cNvSpPr>
          <p:nvPr>
            <p:ph type="sldNum" sz="quarter" idx="8"/>
          </p:nvPr>
        </p:nvSpPr>
        <p:spPr/>
        <p:txBody>
          <a:bodyPr/>
          <a:lstStyle>
            <a:lvl1pPr>
              <a:defRPr/>
            </a:lvl1pPr>
          </a:lstStyle>
          <a:p>
            <a:pPr lvl="0"/>
            <a:fld id="{09581142-0080-4E39-8E82-DD05A3CB93CC}" type="slidenum">
              <a:t>‹#›</a:t>
            </a:fld>
            <a:endParaRPr lang="pl-PL"/>
          </a:p>
        </p:txBody>
      </p:sp>
    </p:spTree>
    <p:extLst>
      <p:ext uri="{BB962C8B-B14F-4D97-AF65-F5344CB8AC3E}">
        <p14:creationId xmlns:p14="http://schemas.microsoft.com/office/powerpoint/2010/main" val="3477948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33BD8-2577-4D9E-A061-6A4D02DA6212}"/>
              </a:ext>
            </a:extLst>
          </p:cNvPr>
          <p:cNvSpPr txBox="1">
            <a:spLocks noGrp="1"/>
          </p:cNvSpPr>
          <p:nvPr>
            <p:ph type="title"/>
          </p:nvPr>
        </p:nvSpPr>
        <p:spPr>
          <a:xfrm>
            <a:off x="694358" y="402482"/>
            <a:ext cx="8694535" cy="1461183"/>
          </a:xfrm>
        </p:spPr>
        <p:txBody>
          <a:bodyPr/>
          <a:lstStyle>
            <a:lvl1pPr>
              <a:defRPr/>
            </a:lvl1pPr>
          </a:lstStyle>
          <a:p>
            <a:pPr lvl="0"/>
            <a:r>
              <a:rPr lang="pl-PL"/>
              <a:t>Kliknij, aby edytować styl</a:t>
            </a:r>
          </a:p>
        </p:txBody>
      </p:sp>
      <p:sp>
        <p:nvSpPr>
          <p:cNvPr id="3" name="Symbol zastępczy tekstu 2">
            <a:extLst>
              <a:ext uri="{FF2B5EF4-FFF2-40B4-BE49-F238E27FC236}">
                <a16:creationId xmlns:a16="http://schemas.microsoft.com/office/drawing/2014/main" id="{3C877DE3-8F5D-469B-A30D-48A7DF40ACC0}"/>
              </a:ext>
            </a:extLst>
          </p:cNvPr>
          <p:cNvSpPr txBox="1">
            <a:spLocks noGrp="1"/>
          </p:cNvSpPr>
          <p:nvPr>
            <p:ph type="body" idx="1"/>
          </p:nvPr>
        </p:nvSpPr>
        <p:spPr>
          <a:xfrm>
            <a:off x="694358" y="1853168"/>
            <a:ext cx="4264578" cy="908209"/>
          </a:xfrm>
        </p:spPr>
        <p:txBody>
          <a:bodyPr anchor="b"/>
          <a:lstStyle>
            <a:lvl1pPr marL="0" indent="0">
              <a:buNone/>
              <a:defRPr sz="1984" b="1"/>
            </a:lvl1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8B14E91-0A43-49F8-AD9D-B5DBE4DDDB3E}"/>
              </a:ext>
            </a:extLst>
          </p:cNvPr>
          <p:cNvSpPr txBox="1">
            <a:spLocks noGrp="1"/>
          </p:cNvSpPr>
          <p:nvPr>
            <p:ph idx="2"/>
          </p:nvPr>
        </p:nvSpPr>
        <p:spPr>
          <a:xfrm>
            <a:off x="694358" y="2761378"/>
            <a:ext cx="4264578" cy="4061572"/>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916AAC0-B7A2-43A1-9E25-5DE0571DE3A1}"/>
              </a:ext>
            </a:extLst>
          </p:cNvPr>
          <p:cNvSpPr txBox="1">
            <a:spLocks noGrp="1"/>
          </p:cNvSpPr>
          <p:nvPr>
            <p:ph type="body" idx="3"/>
          </p:nvPr>
        </p:nvSpPr>
        <p:spPr>
          <a:xfrm>
            <a:off x="5103321" y="1853168"/>
            <a:ext cx="4285582" cy="908209"/>
          </a:xfrm>
        </p:spPr>
        <p:txBody>
          <a:bodyPr anchor="b"/>
          <a:lstStyle>
            <a:lvl1pPr marL="0" indent="0">
              <a:buNone/>
              <a:defRPr sz="1984" b="1"/>
            </a:lvl1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6D8FE30-46ED-478B-AA06-247D1B3960D5}"/>
              </a:ext>
            </a:extLst>
          </p:cNvPr>
          <p:cNvSpPr txBox="1">
            <a:spLocks noGrp="1"/>
          </p:cNvSpPr>
          <p:nvPr>
            <p:ph idx="4"/>
          </p:nvPr>
        </p:nvSpPr>
        <p:spPr>
          <a:xfrm>
            <a:off x="5103321" y="2761378"/>
            <a:ext cx="4285582" cy="4061572"/>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6886987-EE29-41A9-ABE2-7E925FC38EB7}"/>
              </a:ext>
            </a:extLst>
          </p:cNvPr>
          <p:cNvSpPr txBox="1">
            <a:spLocks noGrp="1"/>
          </p:cNvSpPr>
          <p:nvPr>
            <p:ph type="dt" sz="half" idx="7"/>
          </p:nvPr>
        </p:nvSpPr>
        <p:spPr/>
        <p:txBody>
          <a:bodyPr/>
          <a:lstStyle>
            <a:lvl1pPr>
              <a:defRPr/>
            </a:lvl1pPr>
          </a:lstStyle>
          <a:p>
            <a:pPr lvl="0"/>
            <a:fld id="{9DA8C738-EDE7-4DE7-8472-BE6256C278BE}" type="datetime1">
              <a:rPr lang="pl-PL"/>
              <a:pPr lvl="0"/>
              <a:t>07.12.2019</a:t>
            </a:fld>
            <a:endParaRPr lang="pl-PL"/>
          </a:p>
        </p:txBody>
      </p:sp>
      <p:sp>
        <p:nvSpPr>
          <p:cNvPr id="8" name="Symbol zastępczy stopki 7">
            <a:extLst>
              <a:ext uri="{FF2B5EF4-FFF2-40B4-BE49-F238E27FC236}">
                <a16:creationId xmlns:a16="http://schemas.microsoft.com/office/drawing/2014/main" id="{41111687-EA36-4FAB-8997-1F90D22AC73A}"/>
              </a:ext>
            </a:extLst>
          </p:cNvPr>
          <p:cNvSpPr txBox="1">
            <a:spLocks noGrp="1"/>
          </p:cNvSpPr>
          <p:nvPr>
            <p:ph type="ftr" sz="quarter" idx="9"/>
          </p:nvPr>
        </p:nvSpPr>
        <p:spPr/>
        <p:txBody>
          <a:bodyPr/>
          <a:lstStyle>
            <a:lvl1pPr>
              <a:defRPr/>
            </a:lvl1pPr>
          </a:lstStyle>
          <a:p>
            <a:pPr lvl="0"/>
            <a:endParaRPr lang="pl-PL"/>
          </a:p>
        </p:txBody>
      </p:sp>
      <p:sp>
        <p:nvSpPr>
          <p:cNvPr id="9" name="Symbol zastępczy numeru slajdu 8">
            <a:extLst>
              <a:ext uri="{FF2B5EF4-FFF2-40B4-BE49-F238E27FC236}">
                <a16:creationId xmlns:a16="http://schemas.microsoft.com/office/drawing/2014/main" id="{71F7087B-FF51-47B1-9CC0-EEC77F0BF120}"/>
              </a:ext>
            </a:extLst>
          </p:cNvPr>
          <p:cNvSpPr txBox="1">
            <a:spLocks noGrp="1"/>
          </p:cNvSpPr>
          <p:nvPr>
            <p:ph type="sldNum" sz="quarter" idx="8"/>
          </p:nvPr>
        </p:nvSpPr>
        <p:spPr/>
        <p:txBody>
          <a:bodyPr/>
          <a:lstStyle>
            <a:lvl1pPr>
              <a:defRPr/>
            </a:lvl1pPr>
          </a:lstStyle>
          <a:p>
            <a:pPr lvl="0"/>
            <a:fld id="{D1AD2640-759B-46B0-A164-7DF857B6E11F}" type="slidenum">
              <a:t>‹#›</a:t>
            </a:fld>
            <a:endParaRPr lang="pl-PL"/>
          </a:p>
        </p:txBody>
      </p:sp>
    </p:spTree>
    <p:extLst>
      <p:ext uri="{BB962C8B-B14F-4D97-AF65-F5344CB8AC3E}">
        <p14:creationId xmlns:p14="http://schemas.microsoft.com/office/powerpoint/2010/main" val="109766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3CB8E6-70C1-47F8-A1E8-0984EF2EC18F}"/>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daty 2">
            <a:extLst>
              <a:ext uri="{FF2B5EF4-FFF2-40B4-BE49-F238E27FC236}">
                <a16:creationId xmlns:a16="http://schemas.microsoft.com/office/drawing/2014/main" id="{83DCE930-428B-4F63-ABA9-34B339BB45AD}"/>
              </a:ext>
            </a:extLst>
          </p:cNvPr>
          <p:cNvSpPr txBox="1">
            <a:spLocks noGrp="1"/>
          </p:cNvSpPr>
          <p:nvPr>
            <p:ph type="dt" sz="half" idx="7"/>
          </p:nvPr>
        </p:nvSpPr>
        <p:spPr/>
        <p:txBody>
          <a:bodyPr/>
          <a:lstStyle>
            <a:lvl1pPr>
              <a:defRPr/>
            </a:lvl1pPr>
          </a:lstStyle>
          <a:p>
            <a:pPr lvl="0"/>
            <a:fld id="{395BC883-4FEF-4C25-946F-B3DA496E11CF}" type="datetime1">
              <a:rPr lang="pl-PL"/>
              <a:pPr lvl="0"/>
              <a:t>07.12.2019</a:t>
            </a:fld>
            <a:endParaRPr lang="pl-PL"/>
          </a:p>
        </p:txBody>
      </p:sp>
      <p:sp>
        <p:nvSpPr>
          <p:cNvPr id="4" name="Symbol zastępczy stopki 3">
            <a:extLst>
              <a:ext uri="{FF2B5EF4-FFF2-40B4-BE49-F238E27FC236}">
                <a16:creationId xmlns:a16="http://schemas.microsoft.com/office/drawing/2014/main" id="{92ECF39D-3D10-4C3D-8D5A-FB44CAFD20FE}"/>
              </a:ext>
            </a:extLst>
          </p:cNvPr>
          <p:cNvSpPr txBox="1">
            <a:spLocks noGrp="1"/>
          </p:cNvSpPr>
          <p:nvPr>
            <p:ph type="ftr" sz="quarter" idx="9"/>
          </p:nvPr>
        </p:nvSpPr>
        <p:spPr/>
        <p:txBody>
          <a:bodyPr/>
          <a:lstStyle>
            <a:lvl1pPr>
              <a:defRPr/>
            </a:lvl1pPr>
          </a:lstStyle>
          <a:p>
            <a:pPr lvl="0"/>
            <a:endParaRPr lang="pl-PL"/>
          </a:p>
        </p:txBody>
      </p:sp>
      <p:sp>
        <p:nvSpPr>
          <p:cNvPr id="5" name="Symbol zastępczy numeru slajdu 4">
            <a:extLst>
              <a:ext uri="{FF2B5EF4-FFF2-40B4-BE49-F238E27FC236}">
                <a16:creationId xmlns:a16="http://schemas.microsoft.com/office/drawing/2014/main" id="{13E824E5-F43E-4CF4-ACBD-22E001FDA68B}"/>
              </a:ext>
            </a:extLst>
          </p:cNvPr>
          <p:cNvSpPr txBox="1">
            <a:spLocks noGrp="1"/>
          </p:cNvSpPr>
          <p:nvPr>
            <p:ph type="sldNum" sz="quarter" idx="8"/>
          </p:nvPr>
        </p:nvSpPr>
        <p:spPr/>
        <p:txBody>
          <a:bodyPr/>
          <a:lstStyle>
            <a:lvl1pPr>
              <a:defRPr/>
            </a:lvl1pPr>
          </a:lstStyle>
          <a:p>
            <a:pPr lvl="0"/>
            <a:fld id="{BE9CA8A2-975C-4D1A-A5D2-8C76F0998390}" type="slidenum">
              <a:t>‹#›</a:t>
            </a:fld>
            <a:endParaRPr lang="pl-PL"/>
          </a:p>
        </p:txBody>
      </p:sp>
    </p:spTree>
    <p:extLst>
      <p:ext uri="{BB962C8B-B14F-4D97-AF65-F5344CB8AC3E}">
        <p14:creationId xmlns:p14="http://schemas.microsoft.com/office/powerpoint/2010/main" val="90416064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A09468A-1D55-4077-8EA4-8F1D938899EA}"/>
              </a:ext>
            </a:extLst>
          </p:cNvPr>
          <p:cNvSpPr txBox="1">
            <a:spLocks noGrp="1"/>
          </p:cNvSpPr>
          <p:nvPr>
            <p:ph type="dt" sz="half" idx="7"/>
          </p:nvPr>
        </p:nvSpPr>
        <p:spPr/>
        <p:txBody>
          <a:bodyPr/>
          <a:lstStyle>
            <a:lvl1pPr>
              <a:defRPr/>
            </a:lvl1pPr>
          </a:lstStyle>
          <a:p>
            <a:pPr lvl="0"/>
            <a:fld id="{2C816C9A-7500-4172-8F11-B92C7EC22EEE}" type="datetime1">
              <a:rPr lang="pl-PL"/>
              <a:pPr lvl="0"/>
              <a:t>07.12.2019</a:t>
            </a:fld>
            <a:endParaRPr lang="pl-PL"/>
          </a:p>
        </p:txBody>
      </p:sp>
      <p:sp>
        <p:nvSpPr>
          <p:cNvPr id="3" name="Symbol zastępczy stopki 2">
            <a:extLst>
              <a:ext uri="{FF2B5EF4-FFF2-40B4-BE49-F238E27FC236}">
                <a16:creationId xmlns:a16="http://schemas.microsoft.com/office/drawing/2014/main" id="{57DC2CE5-6B48-45DC-841D-5262F1ADFC03}"/>
              </a:ext>
            </a:extLst>
          </p:cNvPr>
          <p:cNvSpPr txBox="1">
            <a:spLocks noGrp="1"/>
          </p:cNvSpPr>
          <p:nvPr>
            <p:ph type="ftr" sz="quarter" idx="9"/>
          </p:nvPr>
        </p:nvSpPr>
        <p:spPr/>
        <p:txBody>
          <a:bodyPr/>
          <a:lstStyle>
            <a:lvl1pPr>
              <a:defRPr/>
            </a:lvl1pPr>
          </a:lstStyle>
          <a:p>
            <a:pPr lvl="0"/>
            <a:endParaRPr lang="pl-PL"/>
          </a:p>
        </p:txBody>
      </p:sp>
      <p:sp>
        <p:nvSpPr>
          <p:cNvPr id="4" name="Symbol zastępczy numeru slajdu 3">
            <a:extLst>
              <a:ext uri="{FF2B5EF4-FFF2-40B4-BE49-F238E27FC236}">
                <a16:creationId xmlns:a16="http://schemas.microsoft.com/office/drawing/2014/main" id="{75DA9B72-D4D1-4AC3-9F5A-C56B83BE69FE}"/>
              </a:ext>
            </a:extLst>
          </p:cNvPr>
          <p:cNvSpPr txBox="1">
            <a:spLocks noGrp="1"/>
          </p:cNvSpPr>
          <p:nvPr>
            <p:ph type="sldNum" sz="quarter" idx="8"/>
          </p:nvPr>
        </p:nvSpPr>
        <p:spPr/>
        <p:txBody>
          <a:bodyPr/>
          <a:lstStyle>
            <a:lvl1pPr>
              <a:defRPr/>
            </a:lvl1pPr>
          </a:lstStyle>
          <a:p>
            <a:pPr lvl="0"/>
            <a:fld id="{671A17D2-3B2C-4F06-88D9-45D344C26A62}" type="slidenum">
              <a:t>‹#›</a:t>
            </a:fld>
            <a:endParaRPr lang="pl-PL"/>
          </a:p>
        </p:txBody>
      </p:sp>
    </p:spTree>
    <p:extLst>
      <p:ext uri="{BB962C8B-B14F-4D97-AF65-F5344CB8AC3E}">
        <p14:creationId xmlns:p14="http://schemas.microsoft.com/office/powerpoint/2010/main" val="64532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9F45-A50D-4B5C-8F0F-FF5E74E5B515}"/>
              </a:ext>
            </a:extLst>
          </p:cNvPr>
          <p:cNvSpPr txBox="1">
            <a:spLocks noGrp="1"/>
          </p:cNvSpPr>
          <p:nvPr>
            <p:ph type="title"/>
          </p:nvPr>
        </p:nvSpPr>
        <p:spPr>
          <a:xfrm>
            <a:off x="687391" y="1884358"/>
            <a:ext cx="8694736" cy="3144841"/>
          </a:xfrm>
        </p:spPr>
        <p:txBody>
          <a:bodyPr anchor="b"/>
          <a:lstStyle>
            <a:lvl1pPr>
              <a:defRPr sz="6000"/>
            </a:lvl1pPr>
          </a:lstStyle>
          <a:p>
            <a:pPr lvl="0"/>
            <a:r>
              <a:rPr lang="en-US"/>
              <a:t>Click to edit Master title style</a:t>
            </a:r>
            <a:endParaRPr lang="pl-PL"/>
          </a:p>
        </p:txBody>
      </p:sp>
      <p:sp>
        <p:nvSpPr>
          <p:cNvPr id="3" name="Text Placeholder 2">
            <a:extLst>
              <a:ext uri="{FF2B5EF4-FFF2-40B4-BE49-F238E27FC236}">
                <a16:creationId xmlns:a16="http://schemas.microsoft.com/office/drawing/2014/main" id="{941D9C72-B8CE-41E6-93C4-A3358E49A6CC}"/>
              </a:ext>
            </a:extLst>
          </p:cNvPr>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F956A8E-3C7F-4093-A391-759D8419994B}"/>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5A5C6B07-92C9-4C3C-816F-5CF740F1C39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89DC4E1-271E-4E29-964C-EB92B9C7CF66}"/>
              </a:ext>
            </a:extLst>
          </p:cNvPr>
          <p:cNvSpPr txBox="1">
            <a:spLocks noGrp="1"/>
          </p:cNvSpPr>
          <p:nvPr>
            <p:ph type="sldNum" sz="quarter" idx="8"/>
          </p:nvPr>
        </p:nvSpPr>
        <p:spPr/>
        <p:txBody>
          <a:bodyPr/>
          <a:lstStyle>
            <a:lvl1pPr>
              <a:defRPr/>
            </a:lvl1pPr>
          </a:lstStyle>
          <a:p>
            <a:pPr lvl="0"/>
            <a:fld id="{3A6EB938-5009-4019-94B0-790EF2C5DCD1}" type="slidenum">
              <a:t>‹#›</a:t>
            </a:fld>
            <a:endParaRPr lang="en-US"/>
          </a:p>
        </p:txBody>
      </p:sp>
    </p:spTree>
    <p:extLst>
      <p:ext uri="{BB962C8B-B14F-4D97-AF65-F5344CB8AC3E}">
        <p14:creationId xmlns:p14="http://schemas.microsoft.com/office/powerpoint/2010/main" val="616059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06CFFD-4C19-4C59-8059-4FB1D29F6AFA}"/>
              </a:ext>
            </a:extLst>
          </p:cNvPr>
          <p:cNvSpPr txBox="1">
            <a:spLocks noGrp="1"/>
          </p:cNvSpPr>
          <p:nvPr>
            <p:ph type="title"/>
          </p:nvPr>
        </p:nvSpPr>
        <p:spPr>
          <a:xfrm>
            <a:off x="694358" y="503980"/>
            <a:ext cx="3251268" cy="1763923"/>
          </a:xfrm>
        </p:spPr>
        <p:txBody>
          <a:bodyPr anchor="b"/>
          <a:lstStyle>
            <a:lvl1pPr>
              <a:defRPr sz="2646"/>
            </a:lvl1pPr>
          </a:lstStyle>
          <a:p>
            <a:pPr lvl="0"/>
            <a:r>
              <a:rPr lang="pl-PL"/>
              <a:t>Kliknij, aby edytować styl</a:t>
            </a:r>
          </a:p>
        </p:txBody>
      </p:sp>
      <p:sp>
        <p:nvSpPr>
          <p:cNvPr id="3" name="Symbol zastępczy zawartości 2">
            <a:extLst>
              <a:ext uri="{FF2B5EF4-FFF2-40B4-BE49-F238E27FC236}">
                <a16:creationId xmlns:a16="http://schemas.microsoft.com/office/drawing/2014/main" id="{7AC1A5C4-B8F4-4650-A610-55D2E9B5E2B8}"/>
              </a:ext>
            </a:extLst>
          </p:cNvPr>
          <p:cNvSpPr txBox="1">
            <a:spLocks noGrp="1"/>
          </p:cNvSpPr>
          <p:nvPr>
            <p:ph idx="1"/>
          </p:nvPr>
        </p:nvSpPr>
        <p:spPr>
          <a:xfrm>
            <a:off x="4285582" y="1088456"/>
            <a:ext cx="5103312" cy="5372264"/>
          </a:xfrm>
        </p:spPr>
        <p:txBody>
          <a:bodyPr/>
          <a:lstStyle>
            <a:lvl1pPr>
              <a:defRPr sz="2646"/>
            </a:lvl1pPr>
            <a:lvl2pPr>
              <a:defRPr sz="2315"/>
            </a:lvl2pPr>
            <a:lvl3pPr>
              <a:defRPr sz="1984"/>
            </a:lvl3pPr>
            <a:lvl4pPr>
              <a:defRPr sz="1653"/>
            </a:lvl4pPr>
            <a:lvl5pPr>
              <a:defRPr sz="165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1F82B16A-4211-43D8-BC8E-45664ECE1E9D}"/>
              </a:ext>
            </a:extLst>
          </p:cNvPr>
          <p:cNvSpPr txBox="1">
            <a:spLocks noGrp="1"/>
          </p:cNvSpPr>
          <p:nvPr>
            <p:ph type="body" idx="2"/>
          </p:nvPr>
        </p:nvSpPr>
        <p:spPr>
          <a:xfrm>
            <a:off x="694358" y="2267904"/>
            <a:ext cx="3251268" cy="4201567"/>
          </a:xfrm>
        </p:spPr>
        <p:txBody>
          <a:bodyPr/>
          <a:lstStyle>
            <a:lvl1pPr marL="0" indent="0">
              <a:buNone/>
              <a:defRPr sz="1323"/>
            </a:lvl1pPr>
          </a:lstStyle>
          <a:p>
            <a:pPr lvl="0"/>
            <a:r>
              <a:rPr lang="pl-PL"/>
              <a:t>Kliknij, aby edytować style wzorca tekstu</a:t>
            </a:r>
          </a:p>
        </p:txBody>
      </p:sp>
      <p:sp>
        <p:nvSpPr>
          <p:cNvPr id="5" name="Symbol zastępczy daty 4">
            <a:extLst>
              <a:ext uri="{FF2B5EF4-FFF2-40B4-BE49-F238E27FC236}">
                <a16:creationId xmlns:a16="http://schemas.microsoft.com/office/drawing/2014/main" id="{E1651558-301F-4594-AFF3-F8397406D14D}"/>
              </a:ext>
            </a:extLst>
          </p:cNvPr>
          <p:cNvSpPr txBox="1">
            <a:spLocks noGrp="1"/>
          </p:cNvSpPr>
          <p:nvPr>
            <p:ph type="dt" sz="half" idx="7"/>
          </p:nvPr>
        </p:nvSpPr>
        <p:spPr/>
        <p:txBody>
          <a:bodyPr/>
          <a:lstStyle>
            <a:lvl1pPr>
              <a:defRPr/>
            </a:lvl1pPr>
          </a:lstStyle>
          <a:p>
            <a:pPr lvl="0"/>
            <a:fld id="{693B912E-33BD-4226-9AFE-E4E28B4DBFF9}" type="datetime1">
              <a:rPr lang="pl-PL"/>
              <a:pPr lvl="0"/>
              <a:t>07.12.2019</a:t>
            </a:fld>
            <a:endParaRPr lang="pl-PL"/>
          </a:p>
        </p:txBody>
      </p:sp>
      <p:sp>
        <p:nvSpPr>
          <p:cNvPr id="6" name="Symbol zastępczy stopki 5">
            <a:extLst>
              <a:ext uri="{FF2B5EF4-FFF2-40B4-BE49-F238E27FC236}">
                <a16:creationId xmlns:a16="http://schemas.microsoft.com/office/drawing/2014/main" id="{188BBCA3-7DFB-443F-AD02-466C0C308B8D}"/>
              </a:ext>
            </a:extLst>
          </p:cNvPr>
          <p:cNvSpPr txBox="1">
            <a:spLocks noGrp="1"/>
          </p:cNvSpPr>
          <p:nvPr>
            <p:ph type="ftr" sz="quarter" idx="9"/>
          </p:nvPr>
        </p:nvSpPr>
        <p:spPr/>
        <p:txBody>
          <a:bodyPr/>
          <a:lstStyle>
            <a:lvl1pPr>
              <a:defRPr/>
            </a:lvl1pPr>
          </a:lstStyle>
          <a:p>
            <a:pPr lvl="0"/>
            <a:endParaRPr lang="pl-PL"/>
          </a:p>
        </p:txBody>
      </p:sp>
      <p:sp>
        <p:nvSpPr>
          <p:cNvPr id="7" name="Symbol zastępczy numeru slajdu 6">
            <a:extLst>
              <a:ext uri="{FF2B5EF4-FFF2-40B4-BE49-F238E27FC236}">
                <a16:creationId xmlns:a16="http://schemas.microsoft.com/office/drawing/2014/main" id="{620807F0-C57B-417A-9EA6-B077A27D6024}"/>
              </a:ext>
            </a:extLst>
          </p:cNvPr>
          <p:cNvSpPr txBox="1">
            <a:spLocks noGrp="1"/>
          </p:cNvSpPr>
          <p:nvPr>
            <p:ph type="sldNum" sz="quarter" idx="8"/>
          </p:nvPr>
        </p:nvSpPr>
        <p:spPr/>
        <p:txBody>
          <a:bodyPr/>
          <a:lstStyle>
            <a:lvl1pPr>
              <a:defRPr/>
            </a:lvl1pPr>
          </a:lstStyle>
          <a:p>
            <a:pPr lvl="0"/>
            <a:fld id="{203BD5D0-7177-49DA-9B12-439C3296BFBD}" type="slidenum">
              <a:t>‹#›</a:t>
            </a:fld>
            <a:endParaRPr lang="pl-PL"/>
          </a:p>
        </p:txBody>
      </p:sp>
    </p:spTree>
    <p:extLst>
      <p:ext uri="{BB962C8B-B14F-4D97-AF65-F5344CB8AC3E}">
        <p14:creationId xmlns:p14="http://schemas.microsoft.com/office/powerpoint/2010/main" val="2204475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C27477-B899-4FA7-BAD1-5E7A03DB72DF}"/>
              </a:ext>
            </a:extLst>
          </p:cNvPr>
          <p:cNvSpPr txBox="1">
            <a:spLocks noGrp="1"/>
          </p:cNvSpPr>
          <p:nvPr>
            <p:ph type="title"/>
          </p:nvPr>
        </p:nvSpPr>
        <p:spPr>
          <a:xfrm>
            <a:off x="694358" y="503980"/>
            <a:ext cx="3251268" cy="1763923"/>
          </a:xfrm>
        </p:spPr>
        <p:txBody>
          <a:bodyPr anchor="b"/>
          <a:lstStyle>
            <a:lvl1pPr>
              <a:defRPr sz="2646"/>
            </a:lvl1pPr>
          </a:lstStyle>
          <a:p>
            <a:pPr lvl="0"/>
            <a:r>
              <a:rPr lang="pl-PL"/>
              <a:t>Kliknij, aby edytować styl</a:t>
            </a:r>
          </a:p>
        </p:txBody>
      </p:sp>
      <p:sp>
        <p:nvSpPr>
          <p:cNvPr id="3" name="Symbol zastępczy obrazu 2">
            <a:extLst>
              <a:ext uri="{FF2B5EF4-FFF2-40B4-BE49-F238E27FC236}">
                <a16:creationId xmlns:a16="http://schemas.microsoft.com/office/drawing/2014/main" id="{2C4B9740-61BA-4F58-B2AF-3188F3B6DF35}"/>
              </a:ext>
            </a:extLst>
          </p:cNvPr>
          <p:cNvSpPr txBox="1">
            <a:spLocks noGrp="1"/>
          </p:cNvSpPr>
          <p:nvPr>
            <p:ph type="pic" idx="1"/>
          </p:nvPr>
        </p:nvSpPr>
        <p:spPr>
          <a:xfrm>
            <a:off x="4285582" y="1088456"/>
            <a:ext cx="5103312" cy="5372264"/>
          </a:xfrm>
        </p:spPr>
        <p:txBody>
          <a:bodyPr/>
          <a:lstStyle>
            <a:lvl1pPr marL="0" indent="0">
              <a:buNone/>
              <a:defRPr sz="2646"/>
            </a:lvl1pPr>
          </a:lstStyle>
          <a:p>
            <a:pPr lvl="0"/>
            <a:endParaRPr lang="pl-PL"/>
          </a:p>
        </p:txBody>
      </p:sp>
      <p:sp>
        <p:nvSpPr>
          <p:cNvPr id="4" name="Symbol zastępczy tekstu 3">
            <a:extLst>
              <a:ext uri="{FF2B5EF4-FFF2-40B4-BE49-F238E27FC236}">
                <a16:creationId xmlns:a16="http://schemas.microsoft.com/office/drawing/2014/main" id="{0D57C665-B763-48D5-B63F-5957551E8A0E}"/>
              </a:ext>
            </a:extLst>
          </p:cNvPr>
          <p:cNvSpPr txBox="1">
            <a:spLocks noGrp="1"/>
          </p:cNvSpPr>
          <p:nvPr>
            <p:ph type="body" idx="2"/>
          </p:nvPr>
        </p:nvSpPr>
        <p:spPr>
          <a:xfrm>
            <a:off x="694358" y="2267904"/>
            <a:ext cx="3251268" cy="4201567"/>
          </a:xfrm>
        </p:spPr>
        <p:txBody>
          <a:bodyPr/>
          <a:lstStyle>
            <a:lvl1pPr marL="0" indent="0">
              <a:buNone/>
              <a:defRPr sz="1323"/>
            </a:lvl1pPr>
          </a:lstStyle>
          <a:p>
            <a:pPr lvl="0"/>
            <a:r>
              <a:rPr lang="pl-PL"/>
              <a:t>Kliknij, aby edytować style wzorca tekstu</a:t>
            </a:r>
          </a:p>
        </p:txBody>
      </p:sp>
      <p:sp>
        <p:nvSpPr>
          <p:cNvPr id="5" name="Symbol zastępczy daty 4">
            <a:extLst>
              <a:ext uri="{FF2B5EF4-FFF2-40B4-BE49-F238E27FC236}">
                <a16:creationId xmlns:a16="http://schemas.microsoft.com/office/drawing/2014/main" id="{9CD864E4-3F88-4352-A205-A0353732D08A}"/>
              </a:ext>
            </a:extLst>
          </p:cNvPr>
          <p:cNvSpPr txBox="1">
            <a:spLocks noGrp="1"/>
          </p:cNvSpPr>
          <p:nvPr>
            <p:ph type="dt" sz="half" idx="7"/>
          </p:nvPr>
        </p:nvSpPr>
        <p:spPr/>
        <p:txBody>
          <a:bodyPr/>
          <a:lstStyle>
            <a:lvl1pPr>
              <a:defRPr/>
            </a:lvl1pPr>
          </a:lstStyle>
          <a:p>
            <a:pPr lvl="0"/>
            <a:fld id="{8AE7ECCB-FC9D-44AB-BFF9-6429BF706744}" type="datetime1">
              <a:rPr lang="pl-PL"/>
              <a:pPr lvl="0"/>
              <a:t>07.12.2019</a:t>
            </a:fld>
            <a:endParaRPr lang="pl-PL"/>
          </a:p>
        </p:txBody>
      </p:sp>
      <p:sp>
        <p:nvSpPr>
          <p:cNvPr id="6" name="Symbol zastępczy stopki 5">
            <a:extLst>
              <a:ext uri="{FF2B5EF4-FFF2-40B4-BE49-F238E27FC236}">
                <a16:creationId xmlns:a16="http://schemas.microsoft.com/office/drawing/2014/main" id="{640C099E-6FA5-4559-BDE8-A20FA6BA37C2}"/>
              </a:ext>
            </a:extLst>
          </p:cNvPr>
          <p:cNvSpPr txBox="1">
            <a:spLocks noGrp="1"/>
          </p:cNvSpPr>
          <p:nvPr>
            <p:ph type="ftr" sz="quarter" idx="9"/>
          </p:nvPr>
        </p:nvSpPr>
        <p:spPr/>
        <p:txBody>
          <a:bodyPr/>
          <a:lstStyle>
            <a:lvl1pPr>
              <a:defRPr/>
            </a:lvl1pPr>
          </a:lstStyle>
          <a:p>
            <a:pPr lvl="0"/>
            <a:endParaRPr lang="pl-PL"/>
          </a:p>
        </p:txBody>
      </p:sp>
      <p:sp>
        <p:nvSpPr>
          <p:cNvPr id="7" name="Symbol zastępczy numeru slajdu 6">
            <a:extLst>
              <a:ext uri="{FF2B5EF4-FFF2-40B4-BE49-F238E27FC236}">
                <a16:creationId xmlns:a16="http://schemas.microsoft.com/office/drawing/2014/main" id="{F16F5625-CAD6-4826-85C4-AEB9F0A498DE}"/>
              </a:ext>
            </a:extLst>
          </p:cNvPr>
          <p:cNvSpPr txBox="1">
            <a:spLocks noGrp="1"/>
          </p:cNvSpPr>
          <p:nvPr>
            <p:ph type="sldNum" sz="quarter" idx="8"/>
          </p:nvPr>
        </p:nvSpPr>
        <p:spPr/>
        <p:txBody>
          <a:bodyPr/>
          <a:lstStyle>
            <a:lvl1pPr>
              <a:defRPr/>
            </a:lvl1pPr>
          </a:lstStyle>
          <a:p>
            <a:pPr lvl="0"/>
            <a:fld id="{84B9FABB-1389-4DA9-BC28-51E7BD44CC57}" type="slidenum">
              <a:t>‹#›</a:t>
            </a:fld>
            <a:endParaRPr lang="pl-PL"/>
          </a:p>
        </p:txBody>
      </p:sp>
    </p:spTree>
    <p:extLst>
      <p:ext uri="{BB962C8B-B14F-4D97-AF65-F5344CB8AC3E}">
        <p14:creationId xmlns:p14="http://schemas.microsoft.com/office/powerpoint/2010/main" val="2300978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8DC729-455C-409D-80F0-29CD6BF5060D}"/>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a:extLst>
              <a:ext uri="{FF2B5EF4-FFF2-40B4-BE49-F238E27FC236}">
                <a16:creationId xmlns:a16="http://schemas.microsoft.com/office/drawing/2014/main" id="{3FCD0111-80B4-4DB2-8C0D-D6C0A511E08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95DA3BB-72AB-49AA-ABFB-5CE42045C702}"/>
              </a:ext>
            </a:extLst>
          </p:cNvPr>
          <p:cNvSpPr txBox="1">
            <a:spLocks noGrp="1"/>
          </p:cNvSpPr>
          <p:nvPr>
            <p:ph type="dt" sz="half" idx="7"/>
          </p:nvPr>
        </p:nvSpPr>
        <p:spPr/>
        <p:txBody>
          <a:bodyPr/>
          <a:lstStyle>
            <a:lvl1pPr>
              <a:defRPr/>
            </a:lvl1pPr>
          </a:lstStyle>
          <a:p>
            <a:pPr lvl="0"/>
            <a:fld id="{B59135DB-3AD3-4AD4-8B45-2576FA34C8B5}" type="datetime1">
              <a:rPr lang="pl-PL"/>
              <a:pPr lvl="0"/>
              <a:t>07.12.2019</a:t>
            </a:fld>
            <a:endParaRPr lang="pl-PL"/>
          </a:p>
        </p:txBody>
      </p:sp>
      <p:sp>
        <p:nvSpPr>
          <p:cNvPr id="5" name="Symbol zastępczy stopki 4">
            <a:extLst>
              <a:ext uri="{FF2B5EF4-FFF2-40B4-BE49-F238E27FC236}">
                <a16:creationId xmlns:a16="http://schemas.microsoft.com/office/drawing/2014/main" id="{5A53A6F9-47DF-435F-BF30-6B426A5F46A2}"/>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8045143E-681B-4415-830B-6DDCD717B516}"/>
              </a:ext>
            </a:extLst>
          </p:cNvPr>
          <p:cNvSpPr txBox="1">
            <a:spLocks noGrp="1"/>
          </p:cNvSpPr>
          <p:nvPr>
            <p:ph type="sldNum" sz="quarter" idx="8"/>
          </p:nvPr>
        </p:nvSpPr>
        <p:spPr/>
        <p:txBody>
          <a:bodyPr/>
          <a:lstStyle>
            <a:lvl1pPr>
              <a:defRPr/>
            </a:lvl1pPr>
          </a:lstStyle>
          <a:p>
            <a:pPr lvl="0"/>
            <a:fld id="{25774A2D-FCCD-494B-8ACE-CCC9BE0EC212}" type="slidenum">
              <a:t>‹#›</a:t>
            </a:fld>
            <a:endParaRPr lang="pl-PL"/>
          </a:p>
        </p:txBody>
      </p:sp>
    </p:spTree>
    <p:extLst>
      <p:ext uri="{BB962C8B-B14F-4D97-AF65-F5344CB8AC3E}">
        <p14:creationId xmlns:p14="http://schemas.microsoft.com/office/powerpoint/2010/main" val="2118353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E9C4F39-F8B7-4ED8-B157-6AD0C4CDFC62}"/>
              </a:ext>
            </a:extLst>
          </p:cNvPr>
          <p:cNvSpPr txBox="1">
            <a:spLocks noGrp="1"/>
          </p:cNvSpPr>
          <p:nvPr>
            <p:ph type="title" orient="vert"/>
          </p:nvPr>
        </p:nvSpPr>
        <p:spPr>
          <a:xfrm>
            <a:off x="7213948" y="402482"/>
            <a:ext cx="2173638" cy="6406478"/>
          </a:xfrm>
        </p:spPr>
        <p:txBody>
          <a:bodyPr vert="eaVert"/>
          <a:lstStyle>
            <a:lvl1pPr>
              <a:defRPr/>
            </a:lvl1pPr>
          </a:lstStyle>
          <a:p>
            <a:pPr lvl="0"/>
            <a:r>
              <a:rPr lang="pl-PL"/>
              <a:t>Kliknij, aby edytować styl</a:t>
            </a:r>
          </a:p>
        </p:txBody>
      </p:sp>
      <p:sp>
        <p:nvSpPr>
          <p:cNvPr id="3" name="Symbol zastępczy tytułu pionowego 2">
            <a:extLst>
              <a:ext uri="{FF2B5EF4-FFF2-40B4-BE49-F238E27FC236}">
                <a16:creationId xmlns:a16="http://schemas.microsoft.com/office/drawing/2014/main" id="{07EE92D4-3FD5-47AE-98B6-F891BE7C2E1D}"/>
              </a:ext>
            </a:extLst>
          </p:cNvPr>
          <p:cNvSpPr txBox="1">
            <a:spLocks noGrp="1"/>
          </p:cNvSpPr>
          <p:nvPr>
            <p:ph type="body" orient="vert" idx="1"/>
          </p:nvPr>
        </p:nvSpPr>
        <p:spPr>
          <a:xfrm>
            <a:off x="693042" y="402482"/>
            <a:ext cx="6394892" cy="6406478"/>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8AB7500-5681-421B-AA63-E8D129E0996A}"/>
              </a:ext>
            </a:extLst>
          </p:cNvPr>
          <p:cNvSpPr txBox="1">
            <a:spLocks noGrp="1"/>
          </p:cNvSpPr>
          <p:nvPr>
            <p:ph type="dt" sz="half" idx="7"/>
          </p:nvPr>
        </p:nvSpPr>
        <p:spPr/>
        <p:txBody>
          <a:bodyPr/>
          <a:lstStyle>
            <a:lvl1pPr>
              <a:defRPr/>
            </a:lvl1pPr>
          </a:lstStyle>
          <a:p>
            <a:pPr lvl="0"/>
            <a:fld id="{B92CF8DF-8E1A-4E5C-BFF2-E1B905FC2E46}" type="datetime1">
              <a:rPr lang="pl-PL"/>
              <a:pPr lvl="0"/>
              <a:t>07.12.2019</a:t>
            </a:fld>
            <a:endParaRPr lang="pl-PL"/>
          </a:p>
        </p:txBody>
      </p:sp>
      <p:sp>
        <p:nvSpPr>
          <p:cNvPr id="5" name="Symbol zastępczy stopki 4">
            <a:extLst>
              <a:ext uri="{FF2B5EF4-FFF2-40B4-BE49-F238E27FC236}">
                <a16:creationId xmlns:a16="http://schemas.microsoft.com/office/drawing/2014/main" id="{E8DE830A-C7ED-4947-8303-EA1E00052A84}"/>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CFDDEAE3-F083-4592-B839-0FE42EF9CFE7}"/>
              </a:ext>
            </a:extLst>
          </p:cNvPr>
          <p:cNvSpPr txBox="1">
            <a:spLocks noGrp="1"/>
          </p:cNvSpPr>
          <p:nvPr>
            <p:ph type="sldNum" sz="quarter" idx="8"/>
          </p:nvPr>
        </p:nvSpPr>
        <p:spPr/>
        <p:txBody>
          <a:bodyPr/>
          <a:lstStyle>
            <a:lvl1pPr>
              <a:defRPr/>
            </a:lvl1pPr>
          </a:lstStyle>
          <a:p>
            <a:pPr lvl="0"/>
            <a:fld id="{FA7E9F10-B34E-478F-83D0-241ED07F556F}" type="slidenum">
              <a:t>‹#›</a:t>
            </a:fld>
            <a:endParaRPr lang="pl-PL"/>
          </a:p>
        </p:txBody>
      </p:sp>
    </p:spTree>
    <p:extLst>
      <p:ext uri="{BB962C8B-B14F-4D97-AF65-F5344CB8AC3E}">
        <p14:creationId xmlns:p14="http://schemas.microsoft.com/office/powerpoint/2010/main" val="104722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C643-85E1-4AC5-8896-EAE664C463FE}"/>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Content Placeholder 2">
            <a:extLst>
              <a:ext uri="{FF2B5EF4-FFF2-40B4-BE49-F238E27FC236}">
                <a16:creationId xmlns:a16="http://schemas.microsoft.com/office/drawing/2014/main" id="{7E5095CF-CEF1-447A-8447-C1968B56ACE9}"/>
              </a:ext>
            </a:extLst>
          </p:cNvPr>
          <p:cNvSpPr txBox="1">
            <a:spLocks noGrp="1"/>
          </p:cNvSpPr>
          <p:nvPr>
            <p:ph idx="1"/>
          </p:nvPr>
        </p:nvSpPr>
        <p:spPr>
          <a:xfrm>
            <a:off x="360365" y="1979611"/>
            <a:ext cx="4603747" cy="504030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88B5F7C4-A951-47CC-8FB0-D97210F4FFD1}"/>
              </a:ext>
            </a:extLst>
          </p:cNvPr>
          <p:cNvSpPr txBox="1">
            <a:spLocks noGrp="1"/>
          </p:cNvSpPr>
          <p:nvPr>
            <p:ph idx="2"/>
          </p:nvPr>
        </p:nvSpPr>
        <p:spPr>
          <a:xfrm>
            <a:off x="5116516" y="1979611"/>
            <a:ext cx="4603747" cy="504030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1686A322-BCC5-4C42-9B72-3587BDBF03AB}"/>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18ED1E0D-0AE1-40EC-A826-8695BED079C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3572A6D-772C-4CB6-882E-76E6DC534CEB}"/>
              </a:ext>
            </a:extLst>
          </p:cNvPr>
          <p:cNvSpPr txBox="1">
            <a:spLocks noGrp="1"/>
          </p:cNvSpPr>
          <p:nvPr>
            <p:ph type="sldNum" sz="quarter" idx="8"/>
          </p:nvPr>
        </p:nvSpPr>
        <p:spPr/>
        <p:txBody>
          <a:bodyPr/>
          <a:lstStyle>
            <a:lvl1pPr>
              <a:defRPr/>
            </a:lvl1pPr>
          </a:lstStyle>
          <a:p>
            <a:pPr lvl="0"/>
            <a:fld id="{2BEFF315-7267-463F-9F1D-3CC0D7B81008}" type="slidenum">
              <a:t>‹#›</a:t>
            </a:fld>
            <a:endParaRPr lang="en-US"/>
          </a:p>
        </p:txBody>
      </p:sp>
    </p:spTree>
    <p:extLst>
      <p:ext uri="{BB962C8B-B14F-4D97-AF65-F5344CB8AC3E}">
        <p14:creationId xmlns:p14="http://schemas.microsoft.com/office/powerpoint/2010/main" val="239502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961C-B101-4B56-9EC8-6E2A9A694DF3}"/>
              </a:ext>
            </a:extLst>
          </p:cNvPr>
          <p:cNvSpPr txBox="1">
            <a:spLocks noGrp="1"/>
          </p:cNvSpPr>
          <p:nvPr>
            <p:ph type="title"/>
          </p:nvPr>
        </p:nvSpPr>
        <p:spPr>
          <a:xfrm>
            <a:off x="693736" y="403222"/>
            <a:ext cx="8694736" cy="1460497"/>
          </a:xfrm>
        </p:spPr>
        <p:txBody>
          <a:bodyPr/>
          <a:lstStyle>
            <a:lvl1pPr>
              <a:defRPr/>
            </a:lvl1pPr>
          </a:lstStyle>
          <a:p>
            <a:pPr lvl="0"/>
            <a:r>
              <a:rPr lang="en-US"/>
              <a:t>Click to edit Master title style</a:t>
            </a:r>
            <a:endParaRPr lang="pl-PL"/>
          </a:p>
        </p:txBody>
      </p:sp>
      <p:sp>
        <p:nvSpPr>
          <p:cNvPr id="3" name="Text Placeholder 2">
            <a:extLst>
              <a:ext uri="{FF2B5EF4-FFF2-40B4-BE49-F238E27FC236}">
                <a16:creationId xmlns:a16="http://schemas.microsoft.com/office/drawing/2014/main" id="{9C38ECE3-D4E1-4BED-8DE8-212686E4C078}"/>
              </a:ext>
            </a:extLst>
          </p:cNvPr>
          <p:cNvSpPr txBox="1">
            <a:spLocks noGrp="1"/>
          </p:cNvSpPr>
          <p:nvPr>
            <p:ph type="body" idx="1"/>
          </p:nvPr>
        </p:nvSpPr>
        <p:spPr>
          <a:xfrm>
            <a:off x="693736" y="1852610"/>
            <a:ext cx="4265611" cy="908054"/>
          </a:xfrm>
        </p:spPr>
        <p:txBody>
          <a:bodyPr anchor="b"/>
          <a:lstStyle>
            <a:lvl1pPr>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5859C46A-4F1A-467D-8CAF-FA92BBF9BE91}"/>
              </a:ext>
            </a:extLst>
          </p:cNvPr>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787E9A42-4DEB-4B4C-967E-E860FB83942C}"/>
              </a:ext>
            </a:extLst>
          </p:cNvPr>
          <p:cNvSpPr txBox="1">
            <a:spLocks noGrp="1"/>
          </p:cNvSpPr>
          <p:nvPr>
            <p:ph type="body" idx="3"/>
          </p:nvPr>
        </p:nvSpPr>
        <p:spPr>
          <a:xfrm>
            <a:off x="5103815" y="1852610"/>
            <a:ext cx="4284658" cy="908054"/>
          </a:xfrm>
        </p:spPr>
        <p:txBody>
          <a:bodyPr anchor="b"/>
          <a:lstStyle>
            <a:lvl1pPr>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27693DE4-5B57-4E55-A15B-80D480178BA8}"/>
              </a:ext>
            </a:extLst>
          </p:cNvPr>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5533B4DE-1047-448D-B9CF-D60BDEE35E5F}"/>
              </a:ext>
            </a:extLst>
          </p:cNvPr>
          <p:cNvSpPr txBox="1">
            <a:spLocks noGrp="1"/>
          </p:cNvSpPr>
          <p:nvPr>
            <p:ph type="dt" sz="half" idx="7"/>
          </p:nvPr>
        </p:nvSpPr>
        <p:spPr/>
        <p:txBody>
          <a:bodyPr/>
          <a:lstStyle>
            <a:lvl1pPr>
              <a:defRPr/>
            </a:lvl1pPr>
          </a:lstStyle>
          <a:p>
            <a:pPr lvl="0"/>
            <a:endParaRPr lang="en-US"/>
          </a:p>
        </p:txBody>
      </p:sp>
      <p:sp>
        <p:nvSpPr>
          <p:cNvPr id="8" name="Footer Placeholder 7">
            <a:extLst>
              <a:ext uri="{FF2B5EF4-FFF2-40B4-BE49-F238E27FC236}">
                <a16:creationId xmlns:a16="http://schemas.microsoft.com/office/drawing/2014/main" id="{FEFDF4FC-4562-4B79-ACAD-FC0D0962DC1C}"/>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32F949B5-92D1-468B-9996-754510BEE069}"/>
              </a:ext>
            </a:extLst>
          </p:cNvPr>
          <p:cNvSpPr txBox="1">
            <a:spLocks noGrp="1"/>
          </p:cNvSpPr>
          <p:nvPr>
            <p:ph type="sldNum" sz="quarter" idx="8"/>
          </p:nvPr>
        </p:nvSpPr>
        <p:spPr/>
        <p:txBody>
          <a:bodyPr/>
          <a:lstStyle>
            <a:lvl1pPr>
              <a:defRPr/>
            </a:lvl1pPr>
          </a:lstStyle>
          <a:p>
            <a:pPr lvl="0"/>
            <a:fld id="{95114774-352B-4487-8EA7-6233E52C49FA}" type="slidenum">
              <a:t>‹#›</a:t>
            </a:fld>
            <a:endParaRPr lang="en-US"/>
          </a:p>
        </p:txBody>
      </p:sp>
    </p:spTree>
    <p:extLst>
      <p:ext uri="{BB962C8B-B14F-4D97-AF65-F5344CB8AC3E}">
        <p14:creationId xmlns:p14="http://schemas.microsoft.com/office/powerpoint/2010/main" val="117590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1A4E-5E1A-4C4B-92E5-9B54D2EF7EFC}"/>
              </a:ext>
            </a:extLst>
          </p:cNvPr>
          <p:cNvSpPr txBox="1">
            <a:spLocks noGrp="1"/>
          </p:cNvSpPr>
          <p:nvPr>
            <p:ph type="title"/>
          </p:nvPr>
        </p:nvSpPr>
        <p:spPr/>
        <p:txBody>
          <a:bodyPr/>
          <a:lstStyle>
            <a:lvl1pPr>
              <a:defRPr/>
            </a:lvl1pPr>
          </a:lstStyle>
          <a:p>
            <a:pPr lvl="0"/>
            <a:r>
              <a:rPr lang="en-US"/>
              <a:t>Click to edit Master title style</a:t>
            </a:r>
            <a:endParaRPr lang="pl-PL"/>
          </a:p>
        </p:txBody>
      </p:sp>
      <p:sp>
        <p:nvSpPr>
          <p:cNvPr id="3" name="Date Placeholder 2">
            <a:extLst>
              <a:ext uri="{FF2B5EF4-FFF2-40B4-BE49-F238E27FC236}">
                <a16:creationId xmlns:a16="http://schemas.microsoft.com/office/drawing/2014/main" id="{CB4B5170-41D8-457A-AA16-CB5FE681D22D}"/>
              </a:ext>
            </a:extLst>
          </p:cNvPr>
          <p:cNvSpPr txBox="1">
            <a:spLocks noGrp="1"/>
          </p:cNvSpPr>
          <p:nvPr>
            <p:ph type="dt" sz="half" idx="7"/>
          </p:nvPr>
        </p:nvSpPr>
        <p:spPr/>
        <p:txBody>
          <a:bodyPr/>
          <a:lstStyle>
            <a:lvl1pPr>
              <a:defRPr/>
            </a:lvl1pPr>
          </a:lstStyle>
          <a:p>
            <a:pPr lvl="0"/>
            <a:endParaRPr lang="en-US"/>
          </a:p>
        </p:txBody>
      </p:sp>
      <p:sp>
        <p:nvSpPr>
          <p:cNvPr id="4" name="Footer Placeholder 3">
            <a:extLst>
              <a:ext uri="{FF2B5EF4-FFF2-40B4-BE49-F238E27FC236}">
                <a16:creationId xmlns:a16="http://schemas.microsoft.com/office/drawing/2014/main" id="{BFA3DAB3-A110-4E7A-8C54-E12480C410E7}"/>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94B8D689-2AF7-43ED-A2C5-E65F224E7AC1}"/>
              </a:ext>
            </a:extLst>
          </p:cNvPr>
          <p:cNvSpPr txBox="1">
            <a:spLocks noGrp="1"/>
          </p:cNvSpPr>
          <p:nvPr>
            <p:ph type="sldNum" sz="quarter" idx="8"/>
          </p:nvPr>
        </p:nvSpPr>
        <p:spPr/>
        <p:txBody>
          <a:bodyPr/>
          <a:lstStyle>
            <a:lvl1pPr>
              <a:defRPr/>
            </a:lvl1pPr>
          </a:lstStyle>
          <a:p>
            <a:pPr lvl="0"/>
            <a:fld id="{139F9C96-2C21-40FC-8A3C-ADB82630738F}" type="slidenum">
              <a:t>‹#›</a:t>
            </a:fld>
            <a:endParaRPr lang="en-US"/>
          </a:p>
        </p:txBody>
      </p:sp>
    </p:spTree>
    <p:extLst>
      <p:ext uri="{BB962C8B-B14F-4D97-AF65-F5344CB8AC3E}">
        <p14:creationId xmlns:p14="http://schemas.microsoft.com/office/powerpoint/2010/main" val="236548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1AB34-2077-4863-A8B5-AD1EB2C9F09B}"/>
              </a:ext>
            </a:extLst>
          </p:cNvPr>
          <p:cNvSpPr txBox="1">
            <a:spLocks noGrp="1"/>
          </p:cNvSpPr>
          <p:nvPr>
            <p:ph type="dt" sz="half" idx="7"/>
          </p:nvPr>
        </p:nvSpPr>
        <p:spPr/>
        <p:txBody>
          <a:bodyPr/>
          <a:lstStyle>
            <a:lvl1pPr>
              <a:defRPr/>
            </a:lvl1pPr>
          </a:lstStyle>
          <a:p>
            <a:pPr lvl="0"/>
            <a:endParaRPr lang="en-US"/>
          </a:p>
        </p:txBody>
      </p:sp>
      <p:sp>
        <p:nvSpPr>
          <p:cNvPr id="3" name="Footer Placeholder 2">
            <a:extLst>
              <a:ext uri="{FF2B5EF4-FFF2-40B4-BE49-F238E27FC236}">
                <a16:creationId xmlns:a16="http://schemas.microsoft.com/office/drawing/2014/main" id="{B3AAB943-DC37-42F7-83CB-E3F05F0CD4F9}"/>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F796FF4-0C71-49D1-B2BE-65423D01FDEF}"/>
              </a:ext>
            </a:extLst>
          </p:cNvPr>
          <p:cNvSpPr txBox="1">
            <a:spLocks noGrp="1"/>
          </p:cNvSpPr>
          <p:nvPr>
            <p:ph type="sldNum" sz="quarter" idx="8"/>
          </p:nvPr>
        </p:nvSpPr>
        <p:spPr/>
        <p:txBody>
          <a:bodyPr/>
          <a:lstStyle>
            <a:lvl1pPr>
              <a:defRPr/>
            </a:lvl1pPr>
          </a:lstStyle>
          <a:p>
            <a:pPr lvl="0"/>
            <a:fld id="{05F18C3B-34D3-47A4-8DB9-411AE1163FD6}" type="slidenum">
              <a:t>‹#›</a:t>
            </a:fld>
            <a:endParaRPr lang="en-US"/>
          </a:p>
        </p:txBody>
      </p:sp>
    </p:spTree>
    <p:extLst>
      <p:ext uri="{BB962C8B-B14F-4D97-AF65-F5344CB8AC3E}">
        <p14:creationId xmlns:p14="http://schemas.microsoft.com/office/powerpoint/2010/main" val="14748136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F6D3-7000-4D98-98BA-805EB693B44A}"/>
              </a:ext>
            </a:extLst>
          </p:cNvPr>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endParaRPr lang="pl-PL"/>
          </a:p>
        </p:txBody>
      </p:sp>
      <p:sp>
        <p:nvSpPr>
          <p:cNvPr id="3" name="Content Placeholder 2">
            <a:extLst>
              <a:ext uri="{FF2B5EF4-FFF2-40B4-BE49-F238E27FC236}">
                <a16:creationId xmlns:a16="http://schemas.microsoft.com/office/drawing/2014/main" id="{D68D1708-F346-440C-95BB-5FECFDA4143F}"/>
              </a:ext>
            </a:extLst>
          </p:cNvPr>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6C79652D-0F55-46B6-9536-E51674C28253}"/>
              </a:ext>
            </a:extLst>
          </p:cNvPr>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53C0A11-F5E0-4946-8C7F-A6ECB5650E4E}"/>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C59B427E-08B8-4EA5-9F2A-E2E86A718F5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DEAB8862-65F9-4557-A637-11DF0240B6BF}"/>
              </a:ext>
            </a:extLst>
          </p:cNvPr>
          <p:cNvSpPr txBox="1">
            <a:spLocks noGrp="1"/>
          </p:cNvSpPr>
          <p:nvPr>
            <p:ph type="sldNum" sz="quarter" idx="8"/>
          </p:nvPr>
        </p:nvSpPr>
        <p:spPr/>
        <p:txBody>
          <a:bodyPr/>
          <a:lstStyle>
            <a:lvl1pPr>
              <a:defRPr/>
            </a:lvl1pPr>
          </a:lstStyle>
          <a:p>
            <a:pPr lvl="0"/>
            <a:fld id="{17F86C00-D9CD-495A-9AB5-942F93A1BC04}" type="slidenum">
              <a:t>‹#›</a:t>
            </a:fld>
            <a:endParaRPr lang="en-US"/>
          </a:p>
        </p:txBody>
      </p:sp>
    </p:spTree>
    <p:extLst>
      <p:ext uri="{BB962C8B-B14F-4D97-AF65-F5344CB8AC3E}">
        <p14:creationId xmlns:p14="http://schemas.microsoft.com/office/powerpoint/2010/main" val="258257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0CC4-949E-4E30-BC7E-2F1CF2C42DF7}"/>
              </a:ext>
            </a:extLst>
          </p:cNvPr>
          <p:cNvSpPr txBox="1">
            <a:spLocks noGrp="1"/>
          </p:cNvSpPr>
          <p:nvPr>
            <p:ph type="title"/>
          </p:nvPr>
        </p:nvSpPr>
        <p:spPr>
          <a:xfrm>
            <a:off x="693736" y="503240"/>
            <a:ext cx="3251204" cy="1765304"/>
          </a:xfrm>
        </p:spPr>
        <p:txBody>
          <a:bodyPr anchor="b"/>
          <a:lstStyle>
            <a:lvl1pPr>
              <a:defRPr sz="3200"/>
            </a:lvl1pPr>
          </a:lstStyle>
          <a:p>
            <a:pPr lvl="0"/>
            <a:r>
              <a:rPr lang="en-US"/>
              <a:t>Click to edit Master title style</a:t>
            </a:r>
            <a:endParaRPr lang="pl-PL"/>
          </a:p>
        </p:txBody>
      </p:sp>
      <p:sp>
        <p:nvSpPr>
          <p:cNvPr id="3" name="Picture Placeholder 2">
            <a:extLst>
              <a:ext uri="{FF2B5EF4-FFF2-40B4-BE49-F238E27FC236}">
                <a16:creationId xmlns:a16="http://schemas.microsoft.com/office/drawing/2014/main" id="{9B3AF4CD-9ED5-4F74-A3AC-DC477CF637A9}"/>
              </a:ext>
            </a:extLst>
          </p:cNvPr>
          <p:cNvSpPr txBox="1">
            <a:spLocks noGrp="1"/>
          </p:cNvSpPr>
          <p:nvPr>
            <p:ph type="pic" idx="1"/>
          </p:nvPr>
        </p:nvSpPr>
        <p:spPr>
          <a:xfrm>
            <a:off x="4286249" y="1089022"/>
            <a:ext cx="5102223" cy="5372100"/>
          </a:xfrm>
        </p:spPr>
        <p:txBody>
          <a:bodyPr/>
          <a:lstStyle>
            <a:lvl1pPr>
              <a:defRPr lang="pl-PL"/>
            </a:lvl1pPr>
          </a:lstStyle>
          <a:p>
            <a:pPr lvl="0"/>
            <a:endParaRPr lang="pl-PL"/>
          </a:p>
        </p:txBody>
      </p:sp>
      <p:sp>
        <p:nvSpPr>
          <p:cNvPr id="4" name="Text Placeholder 3">
            <a:extLst>
              <a:ext uri="{FF2B5EF4-FFF2-40B4-BE49-F238E27FC236}">
                <a16:creationId xmlns:a16="http://schemas.microsoft.com/office/drawing/2014/main" id="{D17BDC31-41AE-4F25-9EDE-6DE340570FE2}"/>
              </a:ext>
            </a:extLst>
          </p:cNvPr>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FAF610E-D08C-4344-A009-440991F8A715}"/>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FDD94BC0-BD7C-4564-9C5C-AF553529061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FAE7F6E-1783-4491-968E-6819B3F46F5D}"/>
              </a:ext>
            </a:extLst>
          </p:cNvPr>
          <p:cNvSpPr txBox="1">
            <a:spLocks noGrp="1"/>
          </p:cNvSpPr>
          <p:nvPr>
            <p:ph type="sldNum" sz="quarter" idx="8"/>
          </p:nvPr>
        </p:nvSpPr>
        <p:spPr/>
        <p:txBody>
          <a:bodyPr/>
          <a:lstStyle>
            <a:lvl1pPr>
              <a:defRPr/>
            </a:lvl1pPr>
          </a:lstStyle>
          <a:p>
            <a:pPr lvl="0"/>
            <a:fld id="{98500F68-49DF-4B20-A31A-5CCF2A8A29D7}" type="slidenum">
              <a:t>‹#›</a:t>
            </a:fld>
            <a:endParaRPr lang="en-US"/>
          </a:p>
        </p:txBody>
      </p:sp>
    </p:spTree>
    <p:extLst>
      <p:ext uri="{BB962C8B-B14F-4D97-AF65-F5344CB8AC3E}">
        <p14:creationId xmlns:p14="http://schemas.microsoft.com/office/powerpoint/2010/main" val="244173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EE4BAAA-2581-4649-BBCD-3B14F700CD6A}"/>
              </a:ext>
            </a:extLst>
          </p:cNvPr>
          <p:cNvSpPr>
            <a:spLocks noMove="1" noResize="1"/>
          </p:cNvSpPr>
          <p:nvPr/>
        </p:nvSpPr>
        <p:spPr>
          <a:xfrm>
            <a:off x="0" y="7200003"/>
            <a:ext cx="10079998" cy="359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2C3E50"/>
          </a:solidFill>
          <a:ln cap="flat">
            <a:noFill/>
            <a:prstDash val="solid"/>
          </a:ln>
        </p:spPr>
        <p:txBody>
          <a:bodyPr vert="horz" wrap="square" lIns="0" tIns="0" rIns="0" bIns="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Freeform: Shape 2">
            <a:extLst>
              <a:ext uri="{FF2B5EF4-FFF2-40B4-BE49-F238E27FC236}">
                <a16:creationId xmlns:a16="http://schemas.microsoft.com/office/drawing/2014/main" id="{87BDEBDE-8DEA-4A73-B1C3-40ED7D69C795}"/>
              </a:ext>
            </a:extLst>
          </p:cNvPr>
          <p:cNvSpPr/>
          <p:nvPr/>
        </p:nvSpPr>
        <p:spPr>
          <a:xfrm>
            <a:off x="0" y="0"/>
            <a:ext cx="10079998" cy="16199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2C3E50"/>
          </a:solidFill>
          <a:ln cap="flat">
            <a:noFill/>
            <a:prstDash val="solid"/>
          </a:ln>
        </p:spPr>
        <p:txBody>
          <a:bodyPr vert="horz" wrap="square" lIns="0" tIns="0" rIns="0" bIns="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4" name="Title Placeholder 3">
            <a:extLst>
              <a:ext uri="{FF2B5EF4-FFF2-40B4-BE49-F238E27FC236}">
                <a16:creationId xmlns:a16="http://schemas.microsoft.com/office/drawing/2014/main" id="{B9F3958D-047D-47CD-B6FF-C61968488F0B}"/>
              </a:ext>
            </a:extLst>
          </p:cNvPr>
          <p:cNvSpPr txBox="1">
            <a:spLocks noGrp="1"/>
          </p:cNvSpPr>
          <p:nvPr>
            <p:ph type="title"/>
          </p:nvPr>
        </p:nvSpPr>
        <p:spPr>
          <a:xfrm>
            <a:off x="359999" y="301322"/>
            <a:ext cx="9359999" cy="958684"/>
          </a:xfrm>
          <a:prstGeom prst="rect">
            <a:avLst/>
          </a:prstGeom>
          <a:noFill/>
          <a:ln>
            <a:noFill/>
          </a:ln>
        </p:spPr>
        <p:txBody>
          <a:bodyPr vert="horz" wrap="square" lIns="0" tIns="0" rIns="0" bIns="0" anchor="ctr" anchorCtr="1" compatLnSpc="1">
            <a:noAutofit/>
          </a:bodyPr>
          <a:lstStyle/>
          <a:p>
            <a:pPr lvl="0"/>
            <a:endParaRPr lang="en-US"/>
          </a:p>
        </p:txBody>
      </p:sp>
      <p:sp>
        <p:nvSpPr>
          <p:cNvPr id="5" name="Text Placeholder 4">
            <a:extLst>
              <a:ext uri="{FF2B5EF4-FFF2-40B4-BE49-F238E27FC236}">
                <a16:creationId xmlns:a16="http://schemas.microsoft.com/office/drawing/2014/main" id="{E60ED890-24B5-4EB0-BDF2-170770D1A4F7}"/>
              </a:ext>
            </a:extLst>
          </p:cNvPr>
          <p:cNvSpPr txBox="1">
            <a:spLocks noGrp="1"/>
          </p:cNvSpPr>
          <p:nvPr>
            <p:ph type="body" idx="1"/>
          </p:nvPr>
        </p:nvSpPr>
        <p:spPr>
          <a:xfrm>
            <a:off x="359999" y="1979996"/>
            <a:ext cx="9359999" cy="5039999"/>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048DB15-834A-41A1-AD58-44107262B89E}"/>
              </a:ext>
            </a:extLst>
          </p:cNvPr>
          <p:cNvSpPr txBox="1">
            <a:spLocks noGrp="1"/>
          </p:cNvSpPr>
          <p:nvPr>
            <p:ph type="dt" sz="half" idx="2"/>
          </p:nvPr>
        </p:nvSpPr>
        <p:spPr>
          <a:xfrm>
            <a:off x="359999" y="7200003"/>
            <a:ext cx="2880003" cy="359999"/>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8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endParaRPr lang="en-US"/>
          </a:p>
        </p:txBody>
      </p:sp>
      <p:sp>
        <p:nvSpPr>
          <p:cNvPr id="7" name="Footer Placeholder 6">
            <a:extLst>
              <a:ext uri="{FF2B5EF4-FFF2-40B4-BE49-F238E27FC236}">
                <a16:creationId xmlns:a16="http://schemas.microsoft.com/office/drawing/2014/main" id="{171E61D4-6DF2-4B78-8F51-7F6A7F638684}"/>
              </a:ext>
            </a:extLst>
          </p:cNvPr>
          <p:cNvSpPr txBox="1">
            <a:spLocks noGrp="1"/>
          </p:cNvSpPr>
          <p:nvPr>
            <p:ph type="ftr" sz="quarter" idx="3"/>
          </p:nvPr>
        </p:nvSpPr>
        <p:spPr>
          <a:xfrm>
            <a:off x="3420002" y="7200003"/>
            <a:ext cx="3240002" cy="359999"/>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8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endParaRPr lang="en-US"/>
          </a:p>
        </p:txBody>
      </p:sp>
      <p:sp>
        <p:nvSpPr>
          <p:cNvPr id="8" name="Freeform: Shape 7">
            <a:extLst>
              <a:ext uri="{FF2B5EF4-FFF2-40B4-BE49-F238E27FC236}">
                <a16:creationId xmlns:a16="http://schemas.microsoft.com/office/drawing/2014/main" id="{B6489693-6100-4FAC-92DF-131333014251}"/>
              </a:ext>
            </a:extLst>
          </p:cNvPr>
          <p:cNvSpPr/>
          <p:nvPr/>
        </p:nvSpPr>
        <p:spPr>
          <a:xfrm>
            <a:off x="9270004" y="6893999"/>
            <a:ext cx="539998" cy="53999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1ABC9C"/>
          </a:solidFill>
          <a:ln cap="flat">
            <a:noFill/>
            <a:prstDash val="solid"/>
          </a:ln>
        </p:spPr>
        <p:txBody>
          <a:bodyPr vert="horz" wrap="square" lIns="0" tIns="0" rIns="0" bIns="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9" name="Slide Number Placeholder 8">
            <a:extLst>
              <a:ext uri="{FF2B5EF4-FFF2-40B4-BE49-F238E27FC236}">
                <a16:creationId xmlns:a16="http://schemas.microsoft.com/office/drawing/2014/main" id="{D6B85359-5C0B-40CC-B719-06E86AD27A66}"/>
              </a:ext>
            </a:extLst>
          </p:cNvPr>
          <p:cNvSpPr txBox="1">
            <a:spLocks noGrp="1"/>
          </p:cNvSpPr>
          <p:nvPr>
            <p:ph type="sldNum" sz="quarter" idx="4"/>
          </p:nvPr>
        </p:nvSpPr>
        <p:spPr>
          <a:xfrm>
            <a:off x="9179999" y="6803995"/>
            <a:ext cx="719998" cy="719998"/>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US" sz="18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fld id="{7EDC6E22-419B-4089-93B1-A895353AB4B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3600" b="1" i="0" u="none" strike="noStrike" kern="1200" cap="none" spc="0" baseline="0">
          <a:solidFill>
            <a:srgbClr val="FFFFFF"/>
          </a:solidFill>
          <a:uFillTx/>
          <a:latin typeface="Source Sans Pro Black" pitchFamily="34"/>
        </a:defRPr>
      </a:lvl1pPr>
    </p:titleStyle>
    <p:bodyStyle>
      <a:lvl1pPr marL="0" marR="0" lvl="0" indent="0" defTabSz="914400" rtl="0" fontAlgn="auto" hangingPunct="1">
        <a:lnSpc>
          <a:spcPct val="100000"/>
        </a:lnSpc>
        <a:spcBef>
          <a:spcPts val="0"/>
        </a:spcBef>
        <a:spcAft>
          <a:spcPts val="1415"/>
        </a:spcAft>
        <a:buNone/>
        <a:tabLst/>
        <a:defRPr lang="en-US" sz="3200" b="1" i="0" u="none" strike="noStrike" kern="1200" cap="none" spc="0" baseline="0">
          <a:solidFill>
            <a:srgbClr val="2C3E50"/>
          </a:solidFill>
          <a:uFillTx/>
          <a:latin typeface="Source Sans Pro Semibold"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D329977-52BE-4127-AA4C-5424E003B983}"/>
              </a:ext>
            </a:extLst>
          </p:cNvPr>
          <p:cNvSpPr/>
          <p:nvPr/>
        </p:nvSpPr>
        <p:spPr>
          <a:xfrm>
            <a:off x="2520004" y="2520004"/>
            <a:ext cx="5039999" cy="2520004"/>
          </a:xfrm>
          <a:custGeom>
            <a:avLst>
              <a:gd name="f0" fmla="val 1568"/>
              <a:gd name="f1" fmla="val 35465"/>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10800 f25 1"/>
              <a:gd name="f36" fmla="+- f28 0 f3"/>
              <a:gd name="f37" fmla="*/ f23 f17 1"/>
              <a:gd name="f38" fmla="*/ f24 f18 1"/>
              <a:gd name="f39" fmla="abs f29"/>
              <a:gd name="f40" fmla="abs f30"/>
              <a:gd name="f41" fmla="*/ f35 1 f25"/>
              <a:gd name="f42" fmla="*/ f33 1 f25"/>
              <a:gd name="f43" fmla="*/ f34 1 f25"/>
              <a:gd name="f44" fmla="+- f39 0 f40"/>
              <a:gd name="f45" fmla="+- f40 0 f39"/>
              <a:gd name="f46" fmla="*/ f42 f17 1"/>
              <a:gd name="f47" fmla="*/ f43 f17 1"/>
              <a:gd name="f48" fmla="*/ f43 f18 1"/>
              <a:gd name="f49" fmla="*/ f42 f18 1"/>
              <a:gd name="f50" fmla="*/ f41 f17 1"/>
              <a:gd name="f51" fmla="*/ f41 f18 1"/>
              <a:gd name="f52" fmla="?: f30 f9 f44"/>
              <a:gd name="f53" fmla="?: f30 f44 f9"/>
              <a:gd name="f54" fmla="?: f29 f9 f45"/>
              <a:gd name="f55" fmla="?: f29 f45 f9"/>
              <a:gd name="f56" fmla="?: f23 f9 f52"/>
              <a:gd name="f57" fmla="?: f23 f9 f53"/>
              <a:gd name="f58" fmla="?: f31 f54 f9"/>
              <a:gd name="f59" fmla="?: f31 f55 f9"/>
              <a:gd name="f60" fmla="?: f32 f53 f9"/>
              <a:gd name="f61" fmla="?: f32 f52 f9"/>
              <a:gd name="f62" fmla="?: f24 f9 f55"/>
              <a:gd name="f63" fmla="?: f24 f9 f54"/>
              <a:gd name="f64" fmla="?: f56 f23 0"/>
              <a:gd name="f65" fmla="?: f56 f24 6280"/>
              <a:gd name="f66" fmla="?: f57 f23 0"/>
              <a:gd name="f67" fmla="?: f57 f24 15320"/>
              <a:gd name="f68" fmla="?: f58 f23 6280"/>
              <a:gd name="f69" fmla="?: f58 f24 21600"/>
              <a:gd name="f70" fmla="?: f59 f23 15320"/>
              <a:gd name="f71" fmla="?: f59 f24 21600"/>
              <a:gd name="f72" fmla="?: f60 f23 21600"/>
              <a:gd name="f73" fmla="?: f60 f24 15320"/>
              <a:gd name="f74" fmla="?: f61 f23 21600"/>
              <a:gd name="f75" fmla="?: f61 f24 6280"/>
              <a:gd name="f76" fmla="?: f62 f23 15320"/>
              <a:gd name="f77" fmla="?: f62 f24 0"/>
              <a:gd name="f78" fmla="?: f63 f23 6280"/>
              <a:gd name="f79" fmla="?: f63 f24 0"/>
            </a:gdLst>
            <a:ahLst>
              <a:ahXY gdRefX="f0" minX="f15" maxX="f10" gdRefY="f1" minY="f15" maxY="f10">
                <a:pos x="f26" y="f27"/>
              </a:ahXY>
            </a:ahLst>
            <a:cxnLst>
              <a:cxn ang="3cd4">
                <a:pos x="hc" y="t"/>
              </a:cxn>
              <a:cxn ang="0">
                <a:pos x="r" y="vc"/>
              </a:cxn>
              <a:cxn ang="cd4">
                <a:pos x="hc" y="b"/>
              </a:cxn>
              <a:cxn ang="cd2">
                <a:pos x="l" y="vc"/>
              </a:cxn>
              <a:cxn ang="f36">
                <a:pos x="f50" y="f49"/>
              </a:cxn>
              <a:cxn ang="f36">
                <a:pos x="f46" y="f51"/>
              </a:cxn>
              <a:cxn ang="f36">
                <a:pos x="f50" y="f48"/>
              </a:cxn>
              <a:cxn ang="f36">
                <a:pos x="f47" y="f51"/>
              </a:cxn>
              <a:cxn ang="f36">
                <a:pos x="f37" y="f38"/>
              </a:cxn>
            </a:cxnLst>
            <a:rect l="f46" t="f49" r="f47" b="f48"/>
            <a:pathLst>
              <a:path w="21600" h="21600">
                <a:moveTo>
                  <a:pt x="f7" y="f7"/>
                </a:moveTo>
                <a:lnTo>
                  <a:pt x="f7" y="f11"/>
                </a:lnTo>
                <a:lnTo>
                  <a:pt x="f64" y="f65"/>
                </a:lnTo>
                <a:lnTo>
                  <a:pt x="f7" y="f12"/>
                </a:lnTo>
                <a:lnTo>
                  <a:pt x="f7" y="f13"/>
                </a:lnTo>
                <a:lnTo>
                  <a:pt x="f66" y="f67"/>
                </a:lnTo>
                <a:lnTo>
                  <a:pt x="f7" y="f14"/>
                </a:lnTo>
                <a:lnTo>
                  <a:pt x="f7" y="f8"/>
                </a:lnTo>
                <a:lnTo>
                  <a:pt x="f11" y="f8"/>
                </a:lnTo>
                <a:lnTo>
                  <a:pt x="f68" y="f69"/>
                </a:lnTo>
                <a:lnTo>
                  <a:pt x="f12" y="f8"/>
                </a:lnTo>
                <a:lnTo>
                  <a:pt x="f13" y="f8"/>
                </a:lnTo>
                <a:lnTo>
                  <a:pt x="f70" y="f71"/>
                </a:lnTo>
                <a:lnTo>
                  <a:pt x="f14" y="f8"/>
                </a:lnTo>
                <a:lnTo>
                  <a:pt x="f8" y="f8"/>
                </a:lnTo>
                <a:lnTo>
                  <a:pt x="f8" y="f14"/>
                </a:lnTo>
                <a:lnTo>
                  <a:pt x="f72" y="f73"/>
                </a:lnTo>
                <a:lnTo>
                  <a:pt x="f8" y="f13"/>
                </a:lnTo>
                <a:lnTo>
                  <a:pt x="f8" y="f12"/>
                </a:lnTo>
                <a:lnTo>
                  <a:pt x="f74" y="f75"/>
                </a:lnTo>
                <a:lnTo>
                  <a:pt x="f8" y="f11"/>
                </a:lnTo>
                <a:lnTo>
                  <a:pt x="f8" y="f7"/>
                </a:lnTo>
                <a:lnTo>
                  <a:pt x="f14" y="f7"/>
                </a:lnTo>
                <a:lnTo>
                  <a:pt x="f76" y="f77"/>
                </a:lnTo>
                <a:lnTo>
                  <a:pt x="f13" y="f7"/>
                </a:lnTo>
                <a:lnTo>
                  <a:pt x="f12" y="f7"/>
                </a:lnTo>
                <a:lnTo>
                  <a:pt x="f78" y="f79"/>
                </a:lnTo>
                <a:lnTo>
                  <a:pt x="f11" y="f7"/>
                </a:lnTo>
                <a:lnTo>
                  <a:pt x="f7" y="f7"/>
                </a:lnTo>
                <a:close/>
              </a:path>
            </a:pathLst>
          </a:custGeom>
          <a:solidFill>
            <a:srgbClr val="FFFFFF"/>
          </a:solidFill>
          <a:ln cap="flat">
            <a:noFill/>
            <a:prstDash val="solid"/>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3" name="Title Placeholder 2">
            <a:extLst>
              <a:ext uri="{FF2B5EF4-FFF2-40B4-BE49-F238E27FC236}">
                <a16:creationId xmlns:a16="http://schemas.microsoft.com/office/drawing/2014/main" id="{DB6D6615-49F1-4000-8303-BF89D8BEA603}"/>
              </a:ext>
            </a:extLst>
          </p:cNvPr>
          <p:cNvSpPr txBox="1">
            <a:spLocks noGrp="1"/>
          </p:cNvSpPr>
          <p:nvPr>
            <p:ph type="title"/>
          </p:nvPr>
        </p:nvSpPr>
        <p:spPr>
          <a:xfrm>
            <a:off x="2700003" y="2700003"/>
            <a:ext cx="4679999" cy="2159995"/>
          </a:xfrm>
          <a:prstGeom prst="rect">
            <a:avLst/>
          </a:prstGeom>
          <a:noFill/>
          <a:ln>
            <a:noFill/>
          </a:ln>
        </p:spPr>
        <p:txBody>
          <a:bodyPr vert="horz" wrap="square" lIns="0" tIns="0" rIns="0" bIns="0" anchor="ctr" anchorCtr="1" compatLnSpc="1">
            <a:noAutofit/>
          </a:bodyPr>
          <a:lstStyle/>
          <a:p>
            <a:pPr lvl="0"/>
            <a:endParaRPr lang="en-US"/>
          </a:p>
        </p:txBody>
      </p:sp>
      <p:sp>
        <p:nvSpPr>
          <p:cNvPr id="4" name="Text Placeholder 3">
            <a:extLst>
              <a:ext uri="{FF2B5EF4-FFF2-40B4-BE49-F238E27FC236}">
                <a16:creationId xmlns:a16="http://schemas.microsoft.com/office/drawing/2014/main" id="{747B6C16-2747-4DE1-8DF9-A1E8773A95F5}"/>
              </a:ext>
            </a:extLst>
          </p:cNvPr>
          <p:cNvSpPr txBox="1">
            <a:spLocks noGrp="1"/>
          </p:cNvSpPr>
          <p:nvPr>
            <p:ph type="body" idx="1"/>
          </p:nvPr>
        </p:nvSpPr>
        <p:spPr>
          <a:xfrm>
            <a:off x="3420002" y="5039999"/>
            <a:ext cx="6299996" cy="2159995"/>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8B6A2-B237-4359-AAA0-7D432AC40056}"/>
              </a:ext>
            </a:extLst>
          </p:cNvPr>
          <p:cNvSpPr txBox="1">
            <a:spLocks noGrp="1"/>
          </p:cNvSpPr>
          <p:nvPr>
            <p:ph type="dt" sz="half" idx="2"/>
          </p:nvPr>
        </p:nvSpPr>
        <p:spPr>
          <a:xfrm>
            <a:off x="359999" y="7200003"/>
            <a:ext cx="2880003" cy="359999"/>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8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endParaRPr lang="en-US"/>
          </a:p>
        </p:txBody>
      </p:sp>
      <p:sp>
        <p:nvSpPr>
          <p:cNvPr id="6" name="Footer Placeholder 5">
            <a:extLst>
              <a:ext uri="{FF2B5EF4-FFF2-40B4-BE49-F238E27FC236}">
                <a16:creationId xmlns:a16="http://schemas.microsoft.com/office/drawing/2014/main" id="{32CDC5D1-67C0-49E7-A32E-3C85076F4360}"/>
              </a:ext>
            </a:extLst>
          </p:cNvPr>
          <p:cNvSpPr txBox="1">
            <a:spLocks noGrp="1"/>
          </p:cNvSpPr>
          <p:nvPr>
            <p:ph type="ftr" sz="quarter" idx="3"/>
          </p:nvPr>
        </p:nvSpPr>
        <p:spPr>
          <a:xfrm>
            <a:off x="3420002" y="7200003"/>
            <a:ext cx="3240002" cy="359999"/>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en-US" sz="18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endParaRPr lang="en-US"/>
          </a:p>
        </p:txBody>
      </p:sp>
      <p:sp>
        <p:nvSpPr>
          <p:cNvPr id="7" name="Slide Number Placeholder 6">
            <a:extLst>
              <a:ext uri="{FF2B5EF4-FFF2-40B4-BE49-F238E27FC236}">
                <a16:creationId xmlns:a16="http://schemas.microsoft.com/office/drawing/2014/main" id="{7407D09F-9AEB-470C-88C7-13750BC84611}"/>
              </a:ext>
            </a:extLst>
          </p:cNvPr>
          <p:cNvSpPr txBox="1">
            <a:spLocks noGrp="1"/>
          </p:cNvSpPr>
          <p:nvPr>
            <p:ph type="sldNum" sz="quarter" idx="4"/>
          </p:nvPr>
        </p:nvSpPr>
        <p:spPr>
          <a:xfrm>
            <a:off x="9179999" y="6803995"/>
            <a:ext cx="719998" cy="719998"/>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US" sz="1800" b="1" i="0" u="none" strike="noStrike" kern="1200" cap="none" spc="0" baseline="0">
                <a:solidFill>
                  <a:srgbClr val="FFFFFF"/>
                </a:solidFill>
                <a:uFillTx/>
                <a:latin typeface="Source Sans Pro Black" pitchFamily="34"/>
                <a:ea typeface="源ノ角ゴシック Heavy" pitchFamily="2"/>
                <a:cs typeface="DejaVu Sans" pitchFamily="2"/>
              </a:defRPr>
            </a:lvl1pPr>
          </a:lstStyle>
          <a:p>
            <a:pPr lvl="0"/>
            <a:fld id="{888438BC-2F8D-4ED3-8641-0C7707B5A7DC}"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ctr" defTabSz="914400" rtl="0" fontAlgn="auto" hangingPunct="1">
        <a:lnSpc>
          <a:spcPct val="100000"/>
        </a:lnSpc>
        <a:spcBef>
          <a:spcPts val="0"/>
        </a:spcBef>
        <a:spcAft>
          <a:spcPts val="0"/>
        </a:spcAft>
        <a:buNone/>
        <a:tabLst/>
        <a:defRPr lang="en-US" sz="3600" b="1" i="0" u="none" strike="noStrike" kern="1200" cap="none" spc="0" baseline="0">
          <a:solidFill>
            <a:srgbClr val="2C3E50"/>
          </a:solidFill>
          <a:uFillTx/>
          <a:latin typeface="Source Sans Pro Black" pitchFamily="34"/>
        </a:defRPr>
      </a:lvl1pPr>
    </p:titleStyle>
    <p:bodyStyle>
      <a:lvl1pPr marL="0" marR="0" lvl="0" indent="0" algn="l" defTabSz="914400" rtl="0" fontAlgn="auto" hangingPunct="1">
        <a:lnSpc>
          <a:spcPct val="100000"/>
        </a:lnSpc>
        <a:spcBef>
          <a:spcPts val="0"/>
        </a:spcBef>
        <a:spcAft>
          <a:spcPts val="875"/>
        </a:spcAft>
        <a:buNone/>
        <a:tabLst/>
        <a:defRPr lang="en-US" sz="2000" b="0" i="0" u="none" strike="noStrike" kern="1200" cap="none" spc="0" baseline="0">
          <a:solidFill>
            <a:srgbClr val="FFFFFF"/>
          </a:solidFill>
          <a:uFillTx/>
          <a:latin typeface="Source Sans Pro"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F4753F2-20FF-436A-8729-1981966867C6}"/>
              </a:ext>
            </a:extLst>
          </p:cNvPr>
          <p:cNvSpPr txBox="1">
            <a:spLocks noGrp="1"/>
          </p:cNvSpPr>
          <p:nvPr>
            <p:ph type="title"/>
          </p:nvPr>
        </p:nvSpPr>
        <p:spPr>
          <a:xfrm>
            <a:off x="693042" y="402482"/>
            <a:ext cx="8694535" cy="1461183"/>
          </a:xfrm>
          <a:prstGeom prst="rect">
            <a:avLst/>
          </a:prstGeom>
          <a:noFill/>
          <a:ln>
            <a:noFill/>
          </a:ln>
        </p:spPr>
        <p:txBody>
          <a:bodyPr vert="horz" wrap="square" lIns="91440" tIns="45720" rIns="91440" bIns="45720" anchor="ctr" anchorCtr="0" compatLnSpc="1">
            <a:normAutofit/>
          </a:bodyPr>
          <a:lstStyle/>
          <a:p>
            <a:pPr lvl="0"/>
            <a:r>
              <a:rPr lang="pl-PL"/>
              <a:t>Kliknij, aby edytować styl</a:t>
            </a:r>
          </a:p>
        </p:txBody>
      </p:sp>
      <p:sp>
        <p:nvSpPr>
          <p:cNvPr id="3" name="Symbol zastępczy tekstu 2">
            <a:extLst>
              <a:ext uri="{FF2B5EF4-FFF2-40B4-BE49-F238E27FC236}">
                <a16:creationId xmlns:a16="http://schemas.microsoft.com/office/drawing/2014/main" id="{96C455DB-732A-4F54-8416-5FF6144E4217}"/>
              </a:ext>
            </a:extLst>
          </p:cNvPr>
          <p:cNvSpPr txBox="1">
            <a:spLocks noGrp="1"/>
          </p:cNvSpPr>
          <p:nvPr>
            <p:ph type="body" idx="1"/>
          </p:nvPr>
        </p:nvSpPr>
        <p:spPr>
          <a:xfrm>
            <a:off x="693042" y="2012411"/>
            <a:ext cx="8694535" cy="4796540"/>
          </a:xfrm>
          <a:prstGeom prst="rect">
            <a:avLst/>
          </a:prstGeom>
          <a:noFill/>
          <a:ln>
            <a:noFill/>
          </a:ln>
        </p:spPr>
        <p:txBody>
          <a:bodyPr vert="horz" wrap="square" lIns="91440" tIns="45720" rIns="91440" bIns="45720" anchor="t" anchorCtr="0" compatLnSpc="1">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7E1E2BF-DDCF-4737-B62E-CF9A55215531}"/>
              </a:ext>
            </a:extLst>
          </p:cNvPr>
          <p:cNvSpPr txBox="1">
            <a:spLocks noGrp="1"/>
          </p:cNvSpPr>
          <p:nvPr>
            <p:ph type="dt" sz="half" idx="2"/>
          </p:nvPr>
        </p:nvSpPr>
        <p:spPr>
          <a:xfrm>
            <a:off x="693042" y="7006699"/>
            <a:ext cx="2268141" cy="402482"/>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pl-PL" sz="992" b="0" i="0" u="none" strike="noStrike" kern="1200" cap="none" spc="0" baseline="0">
                <a:solidFill>
                  <a:srgbClr val="898989"/>
                </a:solidFill>
                <a:uFillTx/>
                <a:latin typeface="Calibri"/>
              </a:defRPr>
            </a:lvl1pPr>
          </a:lstStyle>
          <a:p>
            <a:pPr lvl="0"/>
            <a:fld id="{154EB1BA-7C04-4209-B6E2-A3300127868B}" type="datetime1">
              <a:rPr lang="pl-PL"/>
              <a:pPr lvl="0"/>
              <a:t>07.12.2019</a:t>
            </a:fld>
            <a:endParaRPr lang="pl-PL"/>
          </a:p>
        </p:txBody>
      </p:sp>
      <p:sp>
        <p:nvSpPr>
          <p:cNvPr id="5" name="Symbol zastępczy stopki 4">
            <a:extLst>
              <a:ext uri="{FF2B5EF4-FFF2-40B4-BE49-F238E27FC236}">
                <a16:creationId xmlns:a16="http://schemas.microsoft.com/office/drawing/2014/main" id="{119C4004-E2D3-4490-B072-B51173CD104E}"/>
              </a:ext>
            </a:extLst>
          </p:cNvPr>
          <p:cNvSpPr txBox="1">
            <a:spLocks noGrp="1"/>
          </p:cNvSpPr>
          <p:nvPr>
            <p:ph type="ftr" sz="quarter" idx="3"/>
          </p:nvPr>
        </p:nvSpPr>
        <p:spPr>
          <a:xfrm>
            <a:off x="3339205" y="7006699"/>
            <a:ext cx="3402208" cy="402482"/>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pl-PL" sz="992" b="0" i="0" u="none" strike="noStrike" kern="1200" cap="none" spc="0" baseline="0">
                <a:solidFill>
                  <a:srgbClr val="898989"/>
                </a:solidFill>
                <a:uFillTx/>
                <a:latin typeface="Calibri"/>
              </a:defRPr>
            </a:lvl1pPr>
          </a:lstStyle>
          <a:p>
            <a:pPr lvl="0"/>
            <a:endParaRPr lang="pl-PL"/>
          </a:p>
        </p:txBody>
      </p:sp>
      <p:sp>
        <p:nvSpPr>
          <p:cNvPr id="6" name="Symbol zastępczy numeru slajdu 5">
            <a:extLst>
              <a:ext uri="{FF2B5EF4-FFF2-40B4-BE49-F238E27FC236}">
                <a16:creationId xmlns:a16="http://schemas.microsoft.com/office/drawing/2014/main" id="{FE66B159-A63C-4EC9-8FD9-227A63CB466B}"/>
              </a:ext>
            </a:extLst>
          </p:cNvPr>
          <p:cNvSpPr txBox="1">
            <a:spLocks noGrp="1"/>
          </p:cNvSpPr>
          <p:nvPr>
            <p:ph type="sldNum" sz="quarter" idx="4"/>
          </p:nvPr>
        </p:nvSpPr>
        <p:spPr>
          <a:xfrm>
            <a:off x="7119445" y="7006699"/>
            <a:ext cx="2268141" cy="402482"/>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pl-PL" sz="992" b="0" i="0" u="none" strike="noStrike" kern="1200" cap="none" spc="0" baseline="0">
                <a:solidFill>
                  <a:srgbClr val="898989"/>
                </a:solidFill>
                <a:uFillTx/>
                <a:latin typeface="Calibri"/>
              </a:defRPr>
            </a:lvl1pPr>
          </a:lstStyle>
          <a:p>
            <a:pPr lvl="0"/>
            <a:fld id="{37F57E0F-FD22-4559-9D8D-E75E843009B3}" type="slidenum">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755952" rtl="0" fontAlgn="auto" hangingPunct="1">
        <a:lnSpc>
          <a:spcPct val="90000"/>
        </a:lnSpc>
        <a:spcBef>
          <a:spcPts val="0"/>
        </a:spcBef>
        <a:spcAft>
          <a:spcPts val="0"/>
        </a:spcAft>
        <a:buNone/>
        <a:tabLst/>
        <a:defRPr lang="pl-PL" sz="3638" b="0" i="0" u="none" strike="noStrike" kern="1200" cap="none" spc="0" baseline="0">
          <a:solidFill>
            <a:srgbClr val="000000"/>
          </a:solidFill>
          <a:uFillTx/>
          <a:latin typeface="Calibri Light"/>
        </a:defRPr>
      </a:lvl1pPr>
    </p:titleStyle>
    <p:bodyStyle>
      <a:lvl1pPr marL="188988" marR="0" lvl="0" indent="-188988" algn="l" defTabSz="755952" rtl="0" fontAlgn="auto" hangingPunct="1">
        <a:lnSpc>
          <a:spcPct val="90000"/>
        </a:lnSpc>
        <a:spcBef>
          <a:spcPts val="825"/>
        </a:spcBef>
        <a:spcAft>
          <a:spcPts val="0"/>
        </a:spcAft>
        <a:buSzPct val="100000"/>
        <a:buFont typeface="Arial" pitchFamily="34"/>
        <a:buChar char="•"/>
        <a:tabLst/>
        <a:defRPr lang="pl-PL" sz="2315" b="0" i="0" u="none" strike="noStrike" kern="1200" cap="none" spc="0" baseline="0">
          <a:solidFill>
            <a:srgbClr val="000000"/>
          </a:solidFill>
          <a:uFillTx/>
          <a:latin typeface="Calibri"/>
        </a:defRPr>
      </a:lvl1pPr>
      <a:lvl2pPr marL="566964" marR="0" lvl="1" indent="-188988" algn="l" defTabSz="755952" rtl="0" fontAlgn="auto" hangingPunct="1">
        <a:lnSpc>
          <a:spcPct val="90000"/>
        </a:lnSpc>
        <a:spcBef>
          <a:spcPts val="415"/>
        </a:spcBef>
        <a:spcAft>
          <a:spcPts val="0"/>
        </a:spcAft>
        <a:buSzPct val="100000"/>
        <a:buFont typeface="Arial" pitchFamily="34"/>
        <a:buChar char="•"/>
        <a:tabLst/>
        <a:defRPr lang="pl-PL" sz="1984" b="0" i="0" u="none" strike="noStrike" kern="1200" cap="none" spc="0" baseline="0">
          <a:solidFill>
            <a:srgbClr val="000000"/>
          </a:solidFill>
          <a:uFillTx/>
          <a:latin typeface="Calibri"/>
        </a:defRPr>
      </a:lvl2pPr>
      <a:lvl3pPr marL="944950" marR="0" lvl="2" indent="-188988" algn="l" defTabSz="755952" rtl="0" fontAlgn="auto" hangingPunct="1">
        <a:lnSpc>
          <a:spcPct val="90000"/>
        </a:lnSpc>
        <a:spcBef>
          <a:spcPts val="415"/>
        </a:spcBef>
        <a:spcAft>
          <a:spcPts val="0"/>
        </a:spcAft>
        <a:buSzPct val="100000"/>
        <a:buFont typeface="Arial" pitchFamily="34"/>
        <a:buChar char="•"/>
        <a:tabLst/>
        <a:defRPr lang="pl-PL" sz="1653" b="0" i="0" u="none" strike="noStrike" kern="1200" cap="none" spc="0" baseline="0">
          <a:solidFill>
            <a:srgbClr val="000000"/>
          </a:solidFill>
          <a:uFillTx/>
          <a:latin typeface="Calibri"/>
        </a:defRPr>
      </a:lvl3pPr>
      <a:lvl4pPr marL="1322926" marR="0" lvl="3" indent="-188988" algn="l" defTabSz="755952" rtl="0" fontAlgn="auto" hangingPunct="1">
        <a:lnSpc>
          <a:spcPct val="90000"/>
        </a:lnSpc>
        <a:spcBef>
          <a:spcPts val="415"/>
        </a:spcBef>
        <a:spcAft>
          <a:spcPts val="0"/>
        </a:spcAft>
        <a:buSzPct val="100000"/>
        <a:buFont typeface="Arial" pitchFamily="34"/>
        <a:buChar char="•"/>
        <a:tabLst/>
        <a:defRPr lang="pl-PL" sz="1488" b="0" i="0" u="none" strike="noStrike" kern="1200" cap="none" spc="0" baseline="0">
          <a:solidFill>
            <a:srgbClr val="000000"/>
          </a:solidFill>
          <a:uFillTx/>
          <a:latin typeface="Calibri"/>
        </a:defRPr>
      </a:lvl4pPr>
      <a:lvl5pPr marL="1700902" marR="0" lvl="4" indent="-188988" algn="l" defTabSz="755952" rtl="0" fontAlgn="auto" hangingPunct="1">
        <a:lnSpc>
          <a:spcPct val="90000"/>
        </a:lnSpc>
        <a:spcBef>
          <a:spcPts val="415"/>
        </a:spcBef>
        <a:spcAft>
          <a:spcPts val="0"/>
        </a:spcAft>
        <a:buSzPct val="100000"/>
        <a:buFont typeface="Arial" pitchFamily="34"/>
        <a:buChar char="•"/>
        <a:tabLst/>
        <a:defRPr lang="pl-PL"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horzyk@agh.edu.pl" TargetMode="Externa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hyperlink" Target="mailto:rniemiec@wsiz.rzeszow.pl" TargetMode="External"/><Relationship Id="rId7" Type="http://schemas.openxmlformats.org/officeDocument/2006/relationships/image" Target="../media/image3.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28.xml"/><Relationship Id="rId6" Type="http://schemas.openxmlformats.org/officeDocument/2006/relationships/image" Target="../media/image2.png"/><Relationship Id="rId11" Type="http://schemas.openxmlformats.org/officeDocument/2006/relationships/hyperlink" Target="http://oucsace.cs.ohiou.edu/~starzyk/" TargetMode="External"/><Relationship Id="rId5" Type="http://schemas.openxmlformats.org/officeDocument/2006/relationships/image" Target="../media/image1.png"/><Relationship Id="rId15" Type="http://schemas.openxmlformats.org/officeDocument/2006/relationships/image" Target="../media/image7.png"/><Relationship Id="rId10" Type="http://schemas.openxmlformats.org/officeDocument/2006/relationships/hyperlink" Target="mailto:starzykj@ohio.edu" TargetMode="External"/><Relationship Id="rId4" Type="http://schemas.openxmlformats.org/officeDocument/2006/relationships/hyperlink" Target="https://wsiz.rzeszow.pl/kadra-akademicka/rniemiec/" TargetMode="External"/><Relationship Id="rId9" Type="http://schemas.openxmlformats.org/officeDocument/2006/relationships/hyperlink" Target="http://home.agh.edu.pl/~horzyk/index-eng.php" TargetMode="Externa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mailto:starzykj@ohio.edu" TargetMode="External"/><Relationship Id="rId18" Type="http://schemas.openxmlformats.org/officeDocument/2006/relationships/image" Target="../media/image9.png"/><Relationship Id="rId3" Type="http://schemas.openxmlformats.org/officeDocument/2006/relationships/image" Target="../media/image47.png"/><Relationship Id="rId21" Type="http://schemas.openxmlformats.org/officeDocument/2006/relationships/image" Target="../media/image4.png"/><Relationship Id="rId7" Type="http://schemas.openxmlformats.org/officeDocument/2006/relationships/hyperlink" Target="http://ieeexplore.ieee.org/document/7850029/" TargetMode="External"/><Relationship Id="rId12" Type="http://schemas.openxmlformats.org/officeDocument/2006/relationships/image" Target="../media/image2.png"/><Relationship Id="rId17" Type="http://schemas.openxmlformats.org/officeDocument/2006/relationships/hyperlink" Target="https://wsiz.rzeszow.pl/kadra-akademicka/rniemiec/" TargetMode="External"/><Relationship Id="rId2" Type="http://schemas.openxmlformats.org/officeDocument/2006/relationships/notesSlide" Target="../notesSlides/notesSlide17.xml"/><Relationship Id="rId16" Type="http://schemas.openxmlformats.org/officeDocument/2006/relationships/hyperlink" Target="mailto:rniemiec@wsiz.rzeszow.pl" TargetMode="Externa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hyperlink" Target="http://home.agh.edu.pl/~horzyk/achievements/ICAISC_2017_BPA_Horzyk.pdf" TargetMode="External"/><Relationship Id="rId11" Type="http://schemas.openxmlformats.org/officeDocument/2006/relationships/image" Target="../media/image6.png"/><Relationship Id="rId5" Type="http://schemas.openxmlformats.org/officeDocument/2006/relationships/hyperlink" Target="doi:%2010.1109/SSCI.2017.8285369" TargetMode="External"/><Relationship Id="rId15" Type="http://schemas.openxmlformats.org/officeDocument/2006/relationships/image" Target="../media/image8.png"/><Relationship Id="rId10" Type="http://schemas.openxmlformats.org/officeDocument/2006/relationships/hyperlink" Target="http://home.agh.edu.pl/~horzyk/index-eng.php" TargetMode="External"/><Relationship Id="rId19"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mailto:horzyk@agh.edu.pl" TargetMode="External"/><Relationship Id="rId14" Type="http://schemas.openxmlformats.org/officeDocument/2006/relationships/hyperlink" Target="http://oucsace.cs.ohiou.edu/~starzyk/" TargetMode="External"/><Relationship Id="rId2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Yz83XPxiZo"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494">
    <p:spTree>
      <p:nvGrpSpPr>
        <p:cNvPr id="1" name=""/>
        <p:cNvGrpSpPr/>
        <p:nvPr/>
      </p:nvGrpSpPr>
      <p:grpSpPr>
        <a:xfrm>
          <a:off x="0" y="0"/>
          <a:ext cx="0" cy="0"/>
          <a:chOff x="0" y="0"/>
          <a:chExt cx="0" cy="0"/>
        </a:xfrm>
      </p:grpSpPr>
      <p:sp>
        <p:nvSpPr>
          <p:cNvPr id="2" name="Prostokąt 5">
            <a:extLst>
              <a:ext uri="{FF2B5EF4-FFF2-40B4-BE49-F238E27FC236}">
                <a16:creationId xmlns:a16="http://schemas.microsoft.com/office/drawing/2014/main" id="{9BAE602F-9543-4CBF-BB79-FFE6D027CFE6}"/>
              </a:ext>
            </a:extLst>
          </p:cNvPr>
          <p:cNvSpPr/>
          <p:nvPr/>
        </p:nvSpPr>
        <p:spPr>
          <a:xfrm>
            <a:off x="-4517" y="-11932"/>
            <a:ext cx="10082631" cy="7559673"/>
          </a:xfrm>
          <a:prstGeom prst="rect">
            <a:avLst/>
          </a:prstGeom>
          <a:gradFill>
            <a:gsLst>
              <a:gs pos="0">
                <a:srgbClr val="AFA89E"/>
              </a:gs>
              <a:gs pos="100000">
                <a:srgbClr val="FEF8F1"/>
              </a:gs>
            </a:gsLst>
            <a:lin ang="0"/>
          </a:gradFill>
          <a:ln cap="flat">
            <a:noFill/>
            <a:prstDash val="solid"/>
          </a:ln>
        </p:spPr>
        <p:txBody>
          <a:bodyPr vert="horz" wrap="square" lIns="91440" tIns="45720" rIns="91440" bIns="45720" anchor="ctr" anchorCtr="1" compatLnSpc="1">
            <a:noAutofit/>
          </a:bodyPr>
          <a:lstStyle/>
          <a:p>
            <a:pPr marL="0" marR="0" lvl="0" indent="0" algn="ctr" defTabSz="100794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086" b="0" i="0" u="none" strike="noStrike" kern="1200" cap="none" spc="0" baseline="0">
              <a:solidFill>
                <a:srgbClr val="FFFFFF"/>
              </a:solidFill>
              <a:uFillTx/>
              <a:latin typeface="Calibri"/>
            </a:endParaRPr>
          </a:p>
        </p:txBody>
      </p:sp>
      <p:sp>
        <p:nvSpPr>
          <p:cNvPr id="3" name="Podtytuł 9">
            <a:extLst>
              <a:ext uri="{FF2B5EF4-FFF2-40B4-BE49-F238E27FC236}">
                <a16:creationId xmlns:a16="http://schemas.microsoft.com/office/drawing/2014/main" id="{10FEE6F7-1895-4116-AEE0-4223F027D30E}"/>
              </a:ext>
            </a:extLst>
          </p:cNvPr>
          <p:cNvSpPr txBox="1"/>
          <p:nvPr/>
        </p:nvSpPr>
        <p:spPr>
          <a:xfrm>
            <a:off x="4057979" y="3354842"/>
            <a:ext cx="2720422" cy="1153634"/>
          </a:xfrm>
          <a:prstGeom prst="rect">
            <a:avLst/>
          </a:prstGeom>
          <a:noFill/>
          <a:ln cap="flat">
            <a:noFill/>
          </a:ln>
        </p:spPr>
        <p:txBody>
          <a:bodyPr vert="horz" wrap="square" lIns="100794" tIns="50401" rIns="100794" bIns="50401" anchor="t" anchorCtr="1" compatLnSpc="1">
            <a:noAutofit/>
          </a:bodyPr>
          <a:lstStyle/>
          <a:p>
            <a:pPr marL="0" marR="0" lvl="0" indent="0" algn="ctr" defTabSz="566964"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effectLst>
                  <a:outerShdw dist="38096" dir="2700000">
                    <a:srgbClr val="000000"/>
                  </a:outerShdw>
                </a:effectLst>
                <a:uFillTx/>
                <a:latin typeface="Cambria" pitchFamily="18"/>
              </a:rPr>
              <a:t>Rafał Niemiec</a:t>
            </a:r>
          </a:p>
          <a:p>
            <a:pPr marL="0" marR="0" lvl="0" indent="0" algn="ctr" defTabSz="566964"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hlinkClick r:id="rId3"/>
              </a:rPr>
              <a:t>rniemiec@wsiz.rzeszow.p</a:t>
            </a:r>
            <a:r>
              <a:rPr lang="en-GB" sz="1600" b="1" i="0" u="none" strike="noStrike" kern="1200" cap="none" spc="0" baseline="0">
                <a:solidFill>
                  <a:srgbClr val="000000"/>
                </a:solidFill>
                <a:effectLst>
                  <a:outerShdw dist="38096" dir="2700000">
                    <a:srgbClr val="000000"/>
                  </a:outerShdw>
                </a:effectLst>
                <a:uFillTx/>
                <a:latin typeface="Cambria" pitchFamily="18"/>
                <a:hlinkClick r:id="rId3"/>
              </a:rPr>
              <a:t>l</a:t>
            </a:r>
            <a:endParaRPr lang="en-GB" sz="16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566964"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rPr>
              <a:t>Google:</a:t>
            </a:r>
            <a:r>
              <a:rPr lang="en-GB" sz="1600" b="1" i="0" u="none" strike="noStrike" kern="1200" cap="none" spc="0" baseline="0">
                <a:solidFill>
                  <a:srgbClr val="000000"/>
                </a:solidFill>
                <a:effectLst>
                  <a:outerShdw dist="38096" dir="2700000">
                    <a:srgbClr val="000000"/>
                  </a:outerShdw>
                </a:effectLst>
                <a:uFillTx/>
                <a:latin typeface="Cambria" pitchFamily="18"/>
              </a:rPr>
              <a:t> </a:t>
            </a:r>
            <a:r>
              <a:rPr lang="en-GB" sz="1600" b="1" i="0" u="none" strike="noStrike" kern="1200" cap="none" spc="0" baseline="0">
                <a:solidFill>
                  <a:srgbClr val="000000"/>
                </a:solidFill>
                <a:effectLst>
                  <a:outerShdw dist="38096" dir="2700000">
                    <a:srgbClr val="000000"/>
                  </a:outerShdw>
                </a:effectLst>
                <a:uFillTx/>
                <a:latin typeface="Cambria" pitchFamily="18"/>
                <a:hlinkClick r:id="rId4"/>
              </a:rPr>
              <a:t>Rafał Niemiec</a:t>
            </a:r>
            <a:endParaRPr lang="pl-PL" sz="1600" b="1" i="0" u="none" strike="noStrike" kern="1200" cap="none" spc="0" baseline="0">
              <a:solidFill>
                <a:srgbClr val="F2F2F2"/>
              </a:solidFill>
              <a:effectLst>
                <a:outerShdw dist="38096" dir="2700000">
                  <a:srgbClr val="000000"/>
                </a:outerShdw>
              </a:effectLst>
              <a:uFillTx/>
              <a:latin typeface="Cambria" pitchFamily="18"/>
            </a:endParaRPr>
          </a:p>
        </p:txBody>
      </p:sp>
      <p:sp>
        <p:nvSpPr>
          <p:cNvPr id="4" name="Tytuł 1">
            <a:extLst>
              <a:ext uri="{FF2B5EF4-FFF2-40B4-BE49-F238E27FC236}">
                <a16:creationId xmlns:a16="http://schemas.microsoft.com/office/drawing/2014/main" id="{F9FEA144-73AE-412B-A0B8-37F1565222DE}"/>
              </a:ext>
            </a:extLst>
          </p:cNvPr>
          <p:cNvSpPr txBox="1">
            <a:spLocks noGrp="1"/>
          </p:cNvSpPr>
          <p:nvPr>
            <p:ph type="title"/>
          </p:nvPr>
        </p:nvSpPr>
        <p:spPr>
          <a:xfrm>
            <a:off x="49551" y="1363571"/>
            <a:ext cx="9976725" cy="676162"/>
          </a:xfrm>
        </p:spPr>
        <p:txBody>
          <a:bodyPr anchorCtr="1">
            <a:noAutofit/>
          </a:bodyPr>
          <a:lstStyle/>
          <a:p>
            <a:pPr lvl="0" algn="ctr"/>
            <a:r>
              <a:rPr lang="en-GB" sz="3527" b="1">
                <a:effectLst>
                  <a:outerShdw dist="38096" dir="2700000">
                    <a:srgbClr val="000000"/>
                  </a:outerShdw>
                </a:effectLst>
                <a:latin typeface="Cambria" pitchFamily="18"/>
              </a:rPr>
              <a:t>Feature Significance in Wide Neural Networks</a:t>
            </a:r>
            <a:endParaRPr lang="en-US" sz="3527" b="1">
              <a:effectLst>
                <a:outerShdw dist="38096" dir="2700000">
                  <a:srgbClr val="000000"/>
                </a:outerShdw>
              </a:effectLst>
              <a:latin typeface="Cambria" pitchFamily="18"/>
            </a:endParaRPr>
          </a:p>
        </p:txBody>
      </p:sp>
      <p:sp>
        <p:nvSpPr>
          <p:cNvPr id="5" name="Podtytuł 9">
            <a:extLst>
              <a:ext uri="{FF2B5EF4-FFF2-40B4-BE49-F238E27FC236}">
                <a16:creationId xmlns:a16="http://schemas.microsoft.com/office/drawing/2014/main" id="{22218328-178F-4AAE-81A4-DD907D0343B5}"/>
              </a:ext>
            </a:extLst>
          </p:cNvPr>
          <p:cNvSpPr txBox="1"/>
          <p:nvPr/>
        </p:nvSpPr>
        <p:spPr>
          <a:xfrm>
            <a:off x="7405094" y="6160385"/>
            <a:ext cx="2412754" cy="1105473"/>
          </a:xfrm>
          <a:prstGeom prst="rect">
            <a:avLst/>
          </a:prstGeom>
          <a:noFill/>
          <a:ln cap="flat">
            <a:noFill/>
          </a:ln>
        </p:spPr>
        <p:txBody>
          <a:bodyPr vert="horz" wrap="square" lIns="91440" tIns="45720" rIns="91440" bIns="45720" anchor="t" anchorCtr="1" compatLnSpc="1">
            <a:noAutofit/>
          </a:bodyPr>
          <a:lstStyle/>
          <a:p>
            <a:pPr marL="0" marR="0" lvl="0" indent="0" algn="ctr" defTabSz="755952" rtl="0" fontAlgn="auto" hangingPunct="1">
              <a:lnSpc>
                <a:spcPct val="90000"/>
              </a:lnSpc>
              <a:spcBef>
                <a:spcPts val="660"/>
              </a:spcBef>
              <a:spcAft>
                <a:spcPts val="66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rPr>
              <a:t>AGH University of </a:t>
            </a:r>
          </a:p>
          <a:p>
            <a:pPr marL="0" marR="0" lvl="0" indent="0" algn="ctr" defTabSz="755952" rtl="0" fontAlgn="auto" hangingPunct="1">
              <a:lnSpc>
                <a:spcPct val="90000"/>
              </a:lnSpc>
              <a:spcBef>
                <a:spcPts val="660"/>
              </a:spcBef>
              <a:spcAft>
                <a:spcPts val="66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rPr>
              <a:t>Science and Technology</a:t>
            </a:r>
          </a:p>
          <a:p>
            <a:pPr marL="0" marR="0" lvl="0" indent="0" algn="ctr" defTabSz="755952" rtl="0" fontAlgn="auto" hangingPunct="1">
              <a:lnSpc>
                <a:spcPct val="90000"/>
              </a:lnSpc>
              <a:spcBef>
                <a:spcPts val="660"/>
              </a:spcBef>
              <a:spcAft>
                <a:spcPts val="66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rPr>
              <a:t>Krakow, Poland</a:t>
            </a:r>
          </a:p>
          <a:p>
            <a:pPr marL="0" marR="0" lvl="0" indent="0" algn="ctr" defTabSz="755952" rtl="0" fontAlgn="auto" hangingPunct="1">
              <a:lnSpc>
                <a:spcPct val="90000"/>
              </a:lnSpc>
              <a:spcBef>
                <a:spcPts val="660"/>
              </a:spcBef>
              <a:spcAft>
                <a:spcPts val="66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Calibri"/>
            </a:endParaRPr>
          </a:p>
        </p:txBody>
      </p:sp>
      <p:pic>
        <p:nvPicPr>
          <p:cNvPr id="6" name="Obraz 12">
            <a:extLst>
              <a:ext uri="{FF2B5EF4-FFF2-40B4-BE49-F238E27FC236}">
                <a16:creationId xmlns:a16="http://schemas.microsoft.com/office/drawing/2014/main" id="{037103CB-8A38-486F-AE9C-62481A8DC14E}"/>
              </a:ext>
            </a:extLst>
          </p:cNvPr>
          <p:cNvPicPr>
            <a:picLocks noChangeAspect="1"/>
          </p:cNvPicPr>
          <p:nvPr/>
        </p:nvPicPr>
        <p:blipFill>
          <a:blip r:embed="rId5"/>
          <a:stretch>
            <a:fillRect/>
          </a:stretch>
        </p:blipFill>
        <p:spPr>
          <a:xfrm>
            <a:off x="7907658" y="1976850"/>
            <a:ext cx="1044921" cy="1381420"/>
          </a:xfrm>
          <a:prstGeom prst="rect">
            <a:avLst/>
          </a:prstGeom>
          <a:noFill/>
          <a:ln cap="flat">
            <a:noFill/>
          </a:ln>
        </p:spPr>
      </p:pic>
      <p:pic>
        <p:nvPicPr>
          <p:cNvPr id="7" name="Obraz 13">
            <a:extLst>
              <a:ext uri="{FF2B5EF4-FFF2-40B4-BE49-F238E27FC236}">
                <a16:creationId xmlns:a16="http://schemas.microsoft.com/office/drawing/2014/main" id="{0548549B-1460-42F7-B642-095EF2D1365F}"/>
              </a:ext>
            </a:extLst>
          </p:cNvPr>
          <p:cNvPicPr>
            <a:picLocks noChangeAspect="1"/>
          </p:cNvPicPr>
          <p:nvPr/>
        </p:nvPicPr>
        <p:blipFill>
          <a:blip r:embed="rId6"/>
          <a:stretch>
            <a:fillRect/>
          </a:stretch>
        </p:blipFill>
        <p:spPr>
          <a:xfrm>
            <a:off x="1442475" y="1976850"/>
            <a:ext cx="1472787" cy="1381420"/>
          </a:xfrm>
          <a:prstGeom prst="rect">
            <a:avLst/>
          </a:prstGeom>
          <a:noFill/>
          <a:ln cap="flat">
            <a:noFill/>
          </a:ln>
        </p:spPr>
      </p:pic>
      <p:sp>
        <p:nvSpPr>
          <p:cNvPr id="8" name="Podtytuł 9">
            <a:extLst>
              <a:ext uri="{FF2B5EF4-FFF2-40B4-BE49-F238E27FC236}">
                <a16:creationId xmlns:a16="http://schemas.microsoft.com/office/drawing/2014/main" id="{F241EFDC-4F95-47F6-9F41-F7BADA74729D}"/>
              </a:ext>
            </a:extLst>
          </p:cNvPr>
          <p:cNvSpPr txBox="1"/>
          <p:nvPr/>
        </p:nvSpPr>
        <p:spPr>
          <a:xfrm>
            <a:off x="1094984" y="6160852"/>
            <a:ext cx="2167768" cy="1187494"/>
          </a:xfrm>
          <a:prstGeom prst="rect">
            <a:avLst/>
          </a:prstGeom>
          <a:noFill/>
          <a:ln cap="flat">
            <a:noFill/>
          </a:ln>
        </p:spPr>
        <p:txBody>
          <a:bodyPr vert="horz" wrap="square" lIns="100794" tIns="50401" rIns="100794" bIns="50401" anchor="t" anchorCtr="1" compatLnSpc="1">
            <a:noAutofit/>
          </a:bodyPr>
          <a:lstStyle/>
          <a:p>
            <a:pPr marL="0" marR="0" lvl="0" indent="0" algn="ctr" defTabSz="566964" rtl="0" fontAlgn="auto" hangingPunct="1">
              <a:lnSpc>
                <a:spcPct val="90000"/>
              </a:lnSpc>
              <a:spcBef>
                <a:spcPts val="88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effectLst>
                  <a:outerShdw dist="38096" dir="2700000">
                    <a:srgbClr val="000000"/>
                  </a:outerShdw>
                </a:effectLst>
                <a:uFillTx/>
                <a:latin typeface="Cambria" pitchFamily="18"/>
              </a:rPr>
              <a:t>Ohio University,</a:t>
            </a:r>
            <a:br>
              <a:rPr lang="en-US" sz="1600" b="1" i="0" u="none" strike="noStrike" kern="1200" cap="none" spc="0" baseline="0">
                <a:solidFill>
                  <a:srgbClr val="000000"/>
                </a:solidFill>
                <a:effectLst>
                  <a:outerShdw dist="38096" dir="2700000">
                    <a:srgbClr val="000000"/>
                  </a:outerShdw>
                </a:effectLst>
                <a:uFillTx/>
                <a:latin typeface="Cambria" pitchFamily="18"/>
              </a:rPr>
            </a:br>
            <a:r>
              <a:rPr lang="en-US" sz="1600" b="1" i="0" u="none" strike="noStrike" kern="1200" cap="none" spc="0" baseline="0">
                <a:solidFill>
                  <a:srgbClr val="000000"/>
                </a:solidFill>
                <a:effectLst>
                  <a:outerShdw dist="38096" dir="2700000">
                    <a:srgbClr val="000000"/>
                  </a:outerShdw>
                </a:effectLst>
                <a:uFillTx/>
                <a:latin typeface="Cambria" pitchFamily="18"/>
              </a:rPr>
              <a:t>Athens, Ohio, U.S.A.,</a:t>
            </a:r>
            <a:br>
              <a:rPr lang="en-US" sz="1600" b="1" i="0" u="none" strike="noStrike" kern="1200" cap="none" spc="0" baseline="0">
                <a:solidFill>
                  <a:srgbClr val="000000"/>
                </a:solidFill>
                <a:effectLst>
                  <a:outerShdw dist="38096" dir="2700000">
                    <a:srgbClr val="000000"/>
                  </a:outerShdw>
                </a:effectLst>
                <a:uFillTx/>
                <a:latin typeface="Cambria" pitchFamily="18"/>
              </a:rPr>
            </a:br>
            <a:r>
              <a:rPr lang="en-US" sz="1600" b="1" i="0" u="none" strike="noStrike" kern="1200" cap="none" spc="0" baseline="0">
                <a:solidFill>
                  <a:srgbClr val="000000"/>
                </a:solidFill>
                <a:effectLst>
                  <a:outerShdw dist="38096" dir="2700000">
                    <a:srgbClr val="000000"/>
                  </a:outerShdw>
                </a:effectLst>
                <a:uFillTx/>
                <a:latin typeface="Cambria" pitchFamily="18"/>
              </a:rPr>
              <a:t>School of Electrical</a:t>
            </a:r>
            <a:br>
              <a:rPr lang="en-US" sz="1600" b="1" i="0" u="none" strike="noStrike" kern="1200" cap="none" spc="0" baseline="0">
                <a:solidFill>
                  <a:srgbClr val="000000"/>
                </a:solidFill>
                <a:effectLst>
                  <a:outerShdw dist="38096" dir="2700000">
                    <a:srgbClr val="000000"/>
                  </a:outerShdw>
                </a:effectLst>
                <a:uFillTx/>
                <a:latin typeface="Cambria" pitchFamily="18"/>
              </a:rPr>
            </a:br>
            <a:r>
              <a:rPr lang="en-US" sz="1600" b="1" i="0" u="none" strike="noStrike" kern="1200" cap="none" spc="0" baseline="0">
                <a:solidFill>
                  <a:srgbClr val="000000"/>
                </a:solidFill>
                <a:effectLst>
                  <a:outerShdw dist="38096" dir="2700000">
                    <a:srgbClr val="000000"/>
                  </a:outerShdw>
                </a:effectLst>
                <a:uFillTx/>
                <a:latin typeface="Cambria" pitchFamily="18"/>
              </a:rPr>
              <a:t>Engineering and</a:t>
            </a:r>
            <a:br>
              <a:rPr lang="en-US" sz="1600" b="1" i="0" u="none" strike="noStrike" kern="1200" cap="none" spc="0" baseline="0">
                <a:solidFill>
                  <a:srgbClr val="000000"/>
                </a:solidFill>
                <a:effectLst>
                  <a:outerShdw dist="38096" dir="2700000">
                    <a:srgbClr val="000000"/>
                  </a:outerShdw>
                </a:effectLst>
                <a:uFillTx/>
                <a:latin typeface="Cambria" pitchFamily="18"/>
              </a:rPr>
            </a:br>
            <a:r>
              <a:rPr lang="en-US" sz="1600" b="1" i="0" u="none" strike="noStrike" kern="1200" cap="none" spc="0" baseline="0">
                <a:solidFill>
                  <a:srgbClr val="000000"/>
                </a:solidFill>
                <a:effectLst>
                  <a:outerShdw dist="38096" dir="2700000">
                    <a:srgbClr val="000000"/>
                  </a:outerShdw>
                </a:effectLst>
                <a:uFillTx/>
                <a:latin typeface="Cambria" pitchFamily="18"/>
              </a:rPr>
              <a:t>Computer Science</a:t>
            </a:r>
          </a:p>
        </p:txBody>
      </p:sp>
      <p:pic>
        <p:nvPicPr>
          <p:cNvPr id="9" name="Obraz 3">
            <a:extLst>
              <a:ext uri="{FF2B5EF4-FFF2-40B4-BE49-F238E27FC236}">
                <a16:creationId xmlns:a16="http://schemas.microsoft.com/office/drawing/2014/main" id="{2EFAF8B2-9D9D-4388-AFD0-04186AE3B439}"/>
              </a:ext>
            </a:extLst>
          </p:cNvPr>
          <p:cNvPicPr>
            <a:picLocks noChangeAspect="1"/>
          </p:cNvPicPr>
          <p:nvPr/>
        </p:nvPicPr>
        <p:blipFill>
          <a:blip r:embed="rId7"/>
          <a:stretch>
            <a:fillRect/>
          </a:stretch>
        </p:blipFill>
        <p:spPr>
          <a:xfrm>
            <a:off x="6778895" y="6063697"/>
            <a:ext cx="631466" cy="1225049"/>
          </a:xfrm>
          <a:prstGeom prst="rect">
            <a:avLst/>
          </a:prstGeom>
          <a:noFill/>
          <a:ln cap="flat">
            <a:noFill/>
          </a:ln>
        </p:spPr>
      </p:pic>
      <p:sp>
        <p:nvSpPr>
          <p:cNvPr id="10" name="Podtytuł 9">
            <a:extLst>
              <a:ext uri="{FF2B5EF4-FFF2-40B4-BE49-F238E27FC236}">
                <a16:creationId xmlns:a16="http://schemas.microsoft.com/office/drawing/2014/main" id="{41E63132-F2D4-4B88-94D2-4906B79881C7}"/>
              </a:ext>
            </a:extLst>
          </p:cNvPr>
          <p:cNvSpPr txBox="1"/>
          <p:nvPr/>
        </p:nvSpPr>
        <p:spPr>
          <a:xfrm>
            <a:off x="7317266" y="3354842"/>
            <a:ext cx="2149854" cy="1086078"/>
          </a:xfrm>
          <a:prstGeom prst="rect">
            <a:avLst/>
          </a:prstGeom>
          <a:noFill/>
          <a:ln cap="flat">
            <a:noFill/>
          </a:ln>
        </p:spPr>
        <p:txBody>
          <a:bodyPr vert="horz" wrap="square" lIns="91440" tIns="45720" rIns="91440" bIns="45720" anchor="t" anchorCtr="1" compatLnSpc="1">
            <a:noAutofit/>
          </a:bodyPr>
          <a:lstStyle/>
          <a:p>
            <a:pPr marL="0" marR="0" lvl="0" indent="0" algn="ctr" defTabSz="755952"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pl-PL" sz="1800" b="1" i="0" u="none" strike="noStrike" kern="1200" cap="none" spc="0" baseline="0">
                <a:solidFill>
                  <a:srgbClr val="000000"/>
                </a:solidFill>
                <a:effectLst>
                  <a:outerShdw dist="38096" dir="2700000">
                    <a:srgbClr val="000000"/>
                  </a:outerShdw>
                </a:effectLst>
                <a:uFillTx/>
                <a:latin typeface="Cambria" pitchFamily="18"/>
              </a:rPr>
              <a:t>Adrian Horzyk</a:t>
            </a:r>
            <a:endParaRPr lang="en-GB" sz="18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755952"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hlinkClick r:id="rId8"/>
              </a:rPr>
              <a:t>horzyk@agh.edu.pl</a:t>
            </a:r>
            <a:endParaRPr lang="en-GB" sz="16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755952"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rPr>
              <a:t>Google: </a:t>
            </a:r>
            <a:r>
              <a:rPr lang="pl-PL" sz="1600" b="1" i="0" u="none" strike="noStrike" kern="1200" cap="none" spc="0" baseline="0">
                <a:solidFill>
                  <a:srgbClr val="F2F2F2"/>
                </a:solidFill>
                <a:effectLst>
                  <a:outerShdw dist="38096" dir="2700000">
                    <a:srgbClr val="000000"/>
                  </a:outerShdw>
                </a:effectLst>
                <a:uFillTx/>
                <a:latin typeface="Cambria" pitchFamily="18"/>
                <a:hlinkClick r:id="rId9"/>
              </a:rPr>
              <a:t>Horzyk</a:t>
            </a:r>
            <a:endParaRPr lang="pl-PL" sz="1600" b="1" i="0" u="none" strike="noStrike" kern="1200" cap="none" spc="0" baseline="0">
              <a:solidFill>
                <a:srgbClr val="F2F2F2"/>
              </a:solidFill>
              <a:effectLst>
                <a:outerShdw dist="38096" dir="2700000">
                  <a:srgbClr val="000000"/>
                </a:outerShdw>
              </a:effectLst>
              <a:uFillTx/>
              <a:latin typeface="Cambria" pitchFamily="18"/>
            </a:endParaRPr>
          </a:p>
          <a:p>
            <a:pPr marL="0" marR="0" lvl="0" indent="0" algn="ctr" defTabSz="755952" rtl="0" fontAlgn="auto" hangingPunct="1">
              <a:lnSpc>
                <a:spcPct val="100000"/>
              </a:lnSpc>
              <a:spcBef>
                <a:spcPts val="600"/>
              </a:spcBef>
              <a:spcAft>
                <a:spcPts val="60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Calibri"/>
            </a:endParaRPr>
          </a:p>
        </p:txBody>
      </p:sp>
      <p:sp>
        <p:nvSpPr>
          <p:cNvPr id="11" name="Podtytuł 9">
            <a:extLst>
              <a:ext uri="{FF2B5EF4-FFF2-40B4-BE49-F238E27FC236}">
                <a16:creationId xmlns:a16="http://schemas.microsoft.com/office/drawing/2014/main" id="{B8B84621-ACB3-4D5E-8D36-674FCE30347E}"/>
              </a:ext>
            </a:extLst>
          </p:cNvPr>
          <p:cNvSpPr txBox="1"/>
          <p:nvPr/>
        </p:nvSpPr>
        <p:spPr>
          <a:xfrm>
            <a:off x="855841" y="3354842"/>
            <a:ext cx="2473973" cy="1154576"/>
          </a:xfrm>
          <a:prstGeom prst="rect">
            <a:avLst/>
          </a:prstGeom>
          <a:noFill/>
          <a:ln cap="flat">
            <a:noFill/>
          </a:ln>
        </p:spPr>
        <p:txBody>
          <a:bodyPr vert="horz" wrap="square" lIns="100794" tIns="50401" rIns="100794" bIns="50401" anchor="t" anchorCtr="1" compatLnSpc="1">
            <a:normAutofit/>
          </a:bodyPr>
          <a:lstStyle/>
          <a:p>
            <a:pPr marL="0" marR="0" lvl="0" indent="0" algn="ctr" defTabSz="566964"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pl-PL" sz="1800" b="1" i="0" u="none" strike="noStrike" kern="1200" cap="none" spc="0" baseline="0">
                <a:solidFill>
                  <a:srgbClr val="000000"/>
                </a:solidFill>
                <a:effectLst>
                  <a:outerShdw dist="38096" dir="2700000">
                    <a:srgbClr val="000000"/>
                  </a:outerShdw>
                </a:effectLst>
                <a:uFillTx/>
                <a:latin typeface="Cambria" pitchFamily="18"/>
              </a:rPr>
              <a:t>Janusz A. Starzyk</a:t>
            </a:r>
            <a:endParaRPr lang="en-GB" sz="18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566964"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hlinkClick r:id="rId10"/>
              </a:rPr>
              <a:t>starzykj@ohio.edu</a:t>
            </a:r>
            <a:endParaRPr lang="en-GB" sz="16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566964"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pl-PL" sz="1600" b="1" i="0" u="none" strike="noStrike" kern="1200" cap="none" spc="0" baseline="0">
                <a:solidFill>
                  <a:srgbClr val="000000"/>
                </a:solidFill>
                <a:effectLst>
                  <a:outerShdw dist="38096" dir="2700000">
                    <a:srgbClr val="000000"/>
                  </a:outerShdw>
                </a:effectLst>
                <a:uFillTx/>
                <a:latin typeface="Cambria" pitchFamily="18"/>
              </a:rPr>
              <a:t>Google: </a:t>
            </a:r>
            <a:r>
              <a:rPr lang="pl-PL" sz="1600" b="1" i="0" u="none" strike="noStrike" kern="1200" cap="none" spc="0" baseline="0">
                <a:solidFill>
                  <a:srgbClr val="F2F2F2"/>
                </a:solidFill>
                <a:effectLst>
                  <a:outerShdw dist="38096" dir="2700000">
                    <a:srgbClr val="000000"/>
                  </a:outerShdw>
                </a:effectLst>
                <a:uFillTx/>
                <a:latin typeface="Cambria" pitchFamily="18"/>
                <a:hlinkClick r:id="rId11"/>
              </a:rPr>
              <a:t>Janusz Starzyk</a:t>
            </a:r>
            <a:endParaRPr lang="pl-PL" sz="1600" b="1" i="0" u="none" strike="noStrike" kern="1200" cap="none" spc="0" baseline="0">
              <a:solidFill>
                <a:srgbClr val="F2F2F2"/>
              </a:solidFill>
              <a:effectLst>
                <a:outerShdw dist="38096" dir="2700000">
                  <a:srgbClr val="000000"/>
                </a:outerShdw>
              </a:effectLst>
              <a:uFillTx/>
              <a:latin typeface="Cambria" pitchFamily="18"/>
            </a:endParaRPr>
          </a:p>
        </p:txBody>
      </p:sp>
      <p:pic>
        <p:nvPicPr>
          <p:cNvPr id="12" name="Obraz 6">
            <a:extLst>
              <a:ext uri="{FF2B5EF4-FFF2-40B4-BE49-F238E27FC236}">
                <a16:creationId xmlns:a16="http://schemas.microsoft.com/office/drawing/2014/main" id="{EDB8BC26-4539-4937-BB24-6D34527EE7C0}"/>
              </a:ext>
            </a:extLst>
          </p:cNvPr>
          <p:cNvPicPr>
            <a:picLocks noChangeAspect="1"/>
          </p:cNvPicPr>
          <p:nvPr/>
        </p:nvPicPr>
        <p:blipFill>
          <a:blip r:embed="rId12"/>
          <a:stretch>
            <a:fillRect/>
          </a:stretch>
        </p:blipFill>
        <p:spPr>
          <a:xfrm>
            <a:off x="195763" y="6241666"/>
            <a:ext cx="979889" cy="1038685"/>
          </a:xfrm>
          <a:prstGeom prst="rect">
            <a:avLst/>
          </a:prstGeom>
          <a:noFill/>
          <a:ln cap="flat">
            <a:noFill/>
          </a:ln>
        </p:spPr>
      </p:pic>
      <p:pic>
        <p:nvPicPr>
          <p:cNvPr id="13" name="Obraz 4">
            <a:extLst>
              <a:ext uri="{FF2B5EF4-FFF2-40B4-BE49-F238E27FC236}">
                <a16:creationId xmlns:a16="http://schemas.microsoft.com/office/drawing/2014/main" id="{D731C430-C8EB-4902-AF28-0C121C4A521F}"/>
              </a:ext>
            </a:extLst>
          </p:cNvPr>
          <p:cNvPicPr>
            <a:picLocks noChangeAspect="1"/>
          </p:cNvPicPr>
          <p:nvPr/>
        </p:nvPicPr>
        <p:blipFill>
          <a:blip r:embed="rId13"/>
          <a:stretch>
            <a:fillRect/>
          </a:stretch>
        </p:blipFill>
        <p:spPr>
          <a:xfrm>
            <a:off x="3623227" y="6241666"/>
            <a:ext cx="964253" cy="996037"/>
          </a:xfrm>
          <a:prstGeom prst="rect">
            <a:avLst/>
          </a:prstGeom>
          <a:noFill/>
          <a:ln cap="flat">
            <a:noFill/>
          </a:ln>
        </p:spPr>
      </p:pic>
      <p:pic>
        <p:nvPicPr>
          <p:cNvPr id="14" name="Obraz 17">
            <a:extLst>
              <a:ext uri="{FF2B5EF4-FFF2-40B4-BE49-F238E27FC236}">
                <a16:creationId xmlns:a16="http://schemas.microsoft.com/office/drawing/2014/main" id="{62A8569A-1E84-4454-95E4-0AF32483EA34}"/>
              </a:ext>
            </a:extLst>
          </p:cNvPr>
          <p:cNvPicPr>
            <a:picLocks noChangeAspect="1"/>
          </p:cNvPicPr>
          <p:nvPr/>
        </p:nvPicPr>
        <p:blipFill>
          <a:blip r:embed="rId14"/>
          <a:stretch>
            <a:fillRect/>
          </a:stretch>
        </p:blipFill>
        <p:spPr>
          <a:xfrm>
            <a:off x="7991645" y="4586877"/>
            <a:ext cx="960933" cy="960933"/>
          </a:xfrm>
          <a:prstGeom prst="rect">
            <a:avLst/>
          </a:prstGeom>
          <a:noFill/>
          <a:ln cap="flat">
            <a:noFill/>
          </a:ln>
        </p:spPr>
      </p:pic>
      <p:pic>
        <p:nvPicPr>
          <p:cNvPr id="15" name="Picture 15">
            <a:extLst>
              <a:ext uri="{FF2B5EF4-FFF2-40B4-BE49-F238E27FC236}">
                <a16:creationId xmlns:a16="http://schemas.microsoft.com/office/drawing/2014/main" id="{6A5D15B8-5C63-4D9E-8B27-0F86F7A57891}"/>
              </a:ext>
            </a:extLst>
          </p:cNvPr>
          <p:cNvPicPr>
            <a:picLocks noChangeAspect="1"/>
          </p:cNvPicPr>
          <p:nvPr/>
        </p:nvPicPr>
        <p:blipFill>
          <a:blip r:embed="rId15"/>
          <a:stretch>
            <a:fillRect/>
          </a:stretch>
        </p:blipFill>
        <p:spPr>
          <a:xfrm>
            <a:off x="-2980" y="-6528"/>
            <a:ext cx="10079568" cy="1187147"/>
          </a:xfrm>
          <a:prstGeom prst="rect">
            <a:avLst/>
          </a:prstGeom>
          <a:noFill/>
          <a:ln cap="flat">
            <a:noFill/>
          </a:ln>
        </p:spPr>
      </p:pic>
      <p:pic>
        <p:nvPicPr>
          <p:cNvPr id="16" name="Picture 8">
            <a:extLst>
              <a:ext uri="{FF2B5EF4-FFF2-40B4-BE49-F238E27FC236}">
                <a16:creationId xmlns:a16="http://schemas.microsoft.com/office/drawing/2014/main" id="{215836EC-97D9-46B3-8F7E-FA97D2AF9201}"/>
              </a:ext>
            </a:extLst>
          </p:cNvPr>
          <p:cNvPicPr>
            <a:picLocks noChangeAspect="1"/>
          </p:cNvPicPr>
          <p:nvPr/>
        </p:nvPicPr>
        <p:blipFill>
          <a:blip r:embed="rId16"/>
          <a:stretch>
            <a:fillRect/>
          </a:stretch>
        </p:blipFill>
        <p:spPr>
          <a:xfrm>
            <a:off x="1700729" y="4582744"/>
            <a:ext cx="956270" cy="961381"/>
          </a:xfrm>
          <a:prstGeom prst="rect">
            <a:avLst/>
          </a:prstGeom>
          <a:noFill/>
          <a:ln cap="flat">
            <a:noFill/>
          </a:ln>
        </p:spPr>
      </p:pic>
      <p:sp>
        <p:nvSpPr>
          <p:cNvPr id="17" name="Podtytuł 9">
            <a:extLst>
              <a:ext uri="{FF2B5EF4-FFF2-40B4-BE49-F238E27FC236}">
                <a16:creationId xmlns:a16="http://schemas.microsoft.com/office/drawing/2014/main" id="{F185497F-0E18-4C4F-8A8B-C350691FC87C}"/>
              </a:ext>
            </a:extLst>
          </p:cNvPr>
          <p:cNvSpPr txBox="1"/>
          <p:nvPr/>
        </p:nvSpPr>
        <p:spPr>
          <a:xfrm>
            <a:off x="4587471" y="6160852"/>
            <a:ext cx="1806159" cy="1187494"/>
          </a:xfrm>
          <a:prstGeom prst="rect">
            <a:avLst/>
          </a:prstGeom>
          <a:noFill/>
          <a:ln cap="flat">
            <a:noFill/>
          </a:ln>
        </p:spPr>
        <p:txBody>
          <a:bodyPr vert="horz" wrap="square" lIns="91440" tIns="45720" rIns="91440" bIns="45720" anchor="t" anchorCtr="1" compatLnSpc="1">
            <a:noAutofit/>
          </a:bodyPr>
          <a:lstStyle/>
          <a:p>
            <a:pPr marL="0" marR="0" lvl="0" indent="0" algn="ctr" defTabSz="514350" rtl="0" fontAlgn="auto" hangingPunct="1">
              <a:lnSpc>
                <a:spcPct val="90000"/>
              </a:lnSpc>
              <a:spcBef>
                <a:spcPts val="80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effectLst>
                  <a:outerShdw dist="38096" dir="2700000">
                    <a:srgbClr val="000000"/>
                  </a:outerShdw>
                </a:effectLst>
                <a:uFillTx/>
                <a:latin typeface="Cambria" pitchFamily="18"/>
              </a:rPr>
              <a:t>University of</a:t>
            </a:r>
            <a:br>
              <a:rPr lang="en-US" sz="1600" b="1" i="0" u="none" strike="noStrike" kern="1200" cap="none" spc="0" baseline="0">
                <a:solidFill>
                  <a:srgbClr val="000000"/>
                </a:solidFill>
                <a:effectLst>
                  <a:outerShdw dist="38096" dir="2700000">
                    <a:srgbClr val="000000"/>
                  </a:outerShdw>
                </a:effectLst>
                <a:uFillTx/>
                <a:latin typeface="Cambria" pitchFamily="18"/>
              </a:rPr>
            </a:br>
            <a:r>
              <a:rPr lang="en-US" sz="1600" b="1" i="0" u="none" strike="noStrike" kern="1200" cap="none" spc="0" baseline="0">
                <a:solidFill>
                  <a:srgbClr val="000000"/>
                </a:solidFill>
                <a:effectLst>
                  <a:outerShdw dist="38096" dir="2700000">
                    <a:srgbClr val="000000"/>
                  </a:outerShdw>
                </a:effectLst>
                <a:uFillTx/>
                <a:latin typeface="Cambria" pitchFamily="18"/>
              </a:rPr>
              <a:t>Information</a:t>
            </a:r>
            <a:br>
              <a:rPr lang="en-US" sz="1600" b="1" i="0" u="none" strike="noStrike" kern="1200" cap="none" spc="0" baseline="0">
                <a:solidFill>
                  <a:srgbClr val="000000"/>
                </a:solidFill>
                <a:effectLst>
                  <a:outerShdw dist="38096" dir="2700000">
                    <a:srgbClr val="000000"/>
                  </a:outerShdw>
                </a:effectLst>
                <a:uFillTx/>
                <a:latin typeface="Cambria" pitchFamily="18"/>
              </a:rPr>
            </a:br>
            <a:r>
              <a:rPr lang="en-US" sz="1600" b="1" i="0" u="none" strike="noStrike" kern="1200" cap="none" spc="0" baseline="0">
                <a:solidFill>
                  <a:srgbClr val="000000"/>
                </a:solidFill>
                <a:effectLst>
                  <a:outerShdw dist="38096" dir="2700000">
                    <a:srgbClr val="000000"/>
                  </a:outerShdw>
                </a:effectLst>
                <a:uFillTx/>
                <a:latin typeface="Cambria" pitchFamily="18"/>
              </a:rPr>
              <a:t>Technology and Management,</a:t>
            </a:r>
            <a:br>
              <a:rPr lang="en-US" sz="1600" b="1" i="0" u="none" strike="noStrike" kern="1200" cap="none" spc="0" baseline="0">
                <a:solidFill>
                  <a:srgbClr val="000000"/>
                </a:solidFill>
                <a:effectLst>
                  <a:outerShdw dist="38096" dir="2700000">
                    <a:srgbClr val="000000"/>
                  </a:outerShdw>
                </a:effectLst>
                <a:uFillTx/>
                <a:latin typeface="Cambria" pitchFamily="18"/>
              </a:rPr>
            </a:br>
            <a:r>
              <a:rPr lang="en-US" sz="1600" b="1" i="0" u="none" strike="noStrike" kern="1200" cap="none" spc="0" baseline="0">
                <a:solidFill>
                  <a:srgbClr val="000000"/>
                </a:solidFill>
                <a:effectLst>
                  <a:outerShdw dist="38096" dir="2700000">
                    <a:srgbClr val="000000"/>
                  </a:outerShdw>
                </a:effectLst>
                <a:uFillTx/>
                <a:latin typeface="Cambria" pitchFamily="18"/>
              </a:rPr>
              <a:t>Rzeszow, Poland</a:t>
            </a:r>
          </a:p>
        </p:txBody>
      </p:sp>
      <p:sp>
        <p:nvSpPr>
          <p:cNvPr id="18" name="Oval 2">
            <a:extLst>
              <a:ext uri="{FF2B5EF4-FFF2-40B4-BE49-F238E27FC236}">
                <a16:creationId xmlns:a16="http://schemas.microsoft.com/office/drawing/2014/main" id="{6C711D21-24CD-48B4-9DC9-EE1E24AAE237}"/>
              </a:ext>
            </a:extLst>
          </p:cNvPr>
          <p:cNvSpPr/>
          <p:nvPr/>
        </p:nvSpPr>
        <p:spPr>
          <a:xfrm>
            <a:off x="1985171" y="5716124"/>
            <a:ext cx="387385" cy="3475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1</a:t>
            </a:r>
            <a:endParaRPr lang="pl-PL" sz="1800" b="0" i="0" u="none" strike="noStrike" kern="1200" cap="none" spc="0" baseline="0">
              <a:solidFill>
                <a:srgbClr val="FFFFFF"/>
              </a:solidFill>
              <a:uFillTx/>
              <a:latin typeface="Calibri"/>
            </a:endParaRPr>
          </a:p>
        </p:txBody>
      </p:sp>
      <p:sp>
        <p:nvSpPr>
          <p:cNvPr id="19" name="Oval 21">
            <a:extLst>
              <a:ext uri="{FF2B5EF4-FFF2-40B4-BE49-F238E27FC236}">
                <a16:creationId xmlns:a16="http://schemas.microsoft.com/office/drawing/2014/main" id="{EFBB1E4F-29C9-4DD7-BE26-324F30ECF6D0}"/>
              </a:ext>
            </a:extLst>
          </p:cNvPr>
          <p:cNvSpPr/>
          <p:nvPr/>
        </p:nvSpPr>
        <p:spPr>
          <a:xfrm>
            <a:off x="5202515" y="5716124"/>
            <a:ext cx="387385" cy="3475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2</a:t>
            </a:r>
            <a:endParaRPr lang="pl-PL" sz="1800" b="0" i="0" u="none" strike="noStrike" kern="1200" cap="none" spc="0" baseline="0">
              <a:solidFill>
                <a:srgbClr val="FFFFFF"/>
              </a:solidFill>
              <a:uFillTx/>
              <a:latin typeface="Calibri"/>
            </a:endParaRPr>
          </a:p>
        </p:txBody>
      </p:sp>
      <p:sp>
        <p:nvSpPr>
          <p:cNvPr id="20" name="Oval 22">
            <a:extLst>
              <a:ext uri="{FF2B5EF4-FFF2-40B4-BE49-F238E27FC236}">
                <a16:creationId xmlns:a16="http://schemas.microsoft.com/office/drawing/2014/main" id="{5AF1F7EF-CA96-4448-B2CE-015EFFA49971}"/>
              </a:ext>
            </a:extLst>
          </p:cNvPr>
          <p:cNvSpPr/>
          <p:nvPr/>
        </p:nvSpPr>
        <p:spPr>
          <a:xfrm>
            <a:off x="8359929" y="5716124"/>
            <a:ext cx="387385" cy="3475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3</a:t>
            </a:r>
            <a:endParaRPr lang="pl-PL" sz="1800" b="0" i="0" u="none" strike="noStrike" kern="1200" cap="none" spc="0" baseline="0">
              <a:solidFill>
                <a:srgbClr val="FFFFFF"/>
              </a:solidFill>
              <a:uFillTx/>
              <a:latin typeface="Calibri"/>
            </a:endParaRPr>
          </a:p>
        </p:txBody>
      </p:sp>
      <p:sp>
        <p:nvSpPr>
          <p:cNvPr id="21" name="Oval 23">
            <a:extLst>
              <a:ext uri="{FF2B5EF4-FFF2-40B4-BE49-F238E27FC236}">
                <a16:creationId xmlns:a16="http://schemas.microsoft.com/office/drawing/2014/main" id="{616F00FB-4618-4E85-ADFB-C6498F26125E}"/>
              </a:ext>
            </a:extLst>
          </p:cNvPr>
          <p:cNvSpPr/>
          <p:nvPr/>
        </p:nvSpPr>
        <p:spPr>
          <a:xfrm>
            <a:off x="3131737" y="3391299"/>
            <a:ext cx="387385" cy="3475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1</a:t>
            </a:r>
            <a:endParaRPr lang="pl-PL" sz="1800" b="0" i="0" u="none" strike="noStrike" kern="1200" cap="none" spc="0" baseline="0">
              <a:solidFill>
                <a:srgbClr val="FFFFFF"/>
              </a:solidFill>
              <a:uFillTx/>
              <a:latin typeface="Calibri"/>
            </a:endParaRPr>
          </a:p>
        </p:txBody>
      </p:sp>
      <p:sp>
        <p:nvSpPr>
          <p:cNvPr id="22" name="Oval 24">
            <a:extLst>
              <a:ext uri="{FF2B5EF4-FFF2-40B4-BE49-F238E27FC236}">
                <a16:creationId xmlns:a16="http://schemas.microsoft.com/office/drawing/2014/main" id="{9C2DCB05-F1A9-47D5-9558-CEBAAB1668C6}"/>
              </a:ext>
            </a:extLst>
          </p:cNvPr>
          <p:cNvSpPr/>
          <p:nvPr/>
        </p:nvSpPr>
        <p:spPr>
          <a:xfrm>
            <a:off x="3594524" y="3392021"/>
            <a:ext cx="387385" cy="3475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2</a:t>
            </a:r>
            <a:endParaRPr lang="pl-PL" sz="1800" b="0" i="0" u="none" strike="noStrike" kern="1200" cap="none" spc="0" baseline="0">
              <a:solidFill>
                <a:srgbClr val="FFFFFF"/>
              </a:solidFill>
              <a:uFillTx/>
              <a:latin typeface="Calibri"/>
            </a:endParaRPr>
          </a:p>
        </p:txBody>
      </p:sp>
      <p:sp>
        <p:nvSpPr>
          <p:cNvPr id="23" name="Oval 25">
            <a:extLst>
              <a:ext uri="{FF2B5EF4-FFF2-40B4-BE49-F238E27FC236}">
                <a16:creationId xmlns:a16="http://schemas.microsoft.com/office/drawing/2014/main" id="{8688E716-7FB3-48D6-AC6D-0A5C190FE78C}"/>
              </a:ext>
            </a:extLst>
          </p:cNvPr>
          <p:cNvSpPr/>
          <p:nvPr/>
        </p:nvSpPr>
        <p:spPr>
          <a:xfrm>
            <a:off x="6291218" y="3391747"/>
            <a:ext cx="387385" cy="3475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2</a:t>
            </a:r>
            <a:endParaRPr lang="pl-PL" sz="1800" b="0" i="0" u="none" strike="noStrike" kern="1200" cap="none" spc="0" baseline="0">
              <a:solidFill>
                <a:srgbClr val="FFFFFF"/>
              </a:solidFill>
              <a:uFillTx/>
              <a:latin typeface="Calibri"/>
            </a:endParaRPr>
          </a:p>
        </p:txBody>
      </p:sp>
      <p:sp>
        <p:nvSpPr>
          <p:cNvPr id="24" name="Oval 26">
            <a:extLst>
              <a:ext uri="{FF2B5EF4-FFF2-40B4-BE49-F238E27FC236}">
                <a16:creationId xmlns:a16="http://schemas.microsoft.com/office/drawing/2014/main" id="{C163F50C-CA15-4344-B5D7-BC05E9573B5C}"/>
              </a:ext>
            </a:extLst>
          </p:cNvPr>
          <p:cNvSpPr/>
          <p:nvPr/>
        </p:nvSpPr>
        <p:spPr>
          <a:xfrm>
            <a:off x="9273424" y="3391747"/>
            <a:ext cx="387385" cy="3475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3</a:t>
            </a:r>
            <a:endParaRPr lang="pl-PL" sz="1800" b="0" i="0" u="none" strike="noStrike" kern="1200" cap="none" spc="0" baseline="0">
              <a:solidFill>
                <a:srgbClr val="FFFFFF"/>
              </a:solidFill>
              <a:uFillTx/>
              <a:latin typeface="Calibri"/>
            </a:endParaRPr>
          </a:p>
        </p:txBody>
      </p:sp>
      <p:pic>
        <p:nvPicPr>
          <p:cNvPr id="25" name="Picture 9">
            <a:extLst>
              <a:ext uri="{FF2B5EF4-FFF2-40B4-BE49-F238E27FC236}">
                <a16:creationId xmlns:a16="http://schemas.microsoft.com/office/drawing/2014/main" id="{55C67BF6-9203-4546-8AB7-BC0785A1EEA4}"/>
              </a:ext>
            </a:extLst>
          </p:cNvPr>
          <p:cNvPicPr>
            <a:picLocks noChangeAspect="1"/>
          </p:cNvPicPr>
          <p:nvPr/>
        </p:nvPicPr>
        <p:blipFill>
          <a:blip r:embed="rId17"/>
          <a:stretch>
            <a:fillRect/>
          </a:stretch>
        </p:blipFill>
        <p:spPr>
          <a:xfrm>
            <a:off x="4911882" y="4582963"/>
            <a:ext cx="968651" cy="963576"/>
          </a:xfrm>
          <a:prstGeom prst="rect">
            <a:avLst/>
          </a:prstGeom>
          <a:noFill/>
          <a:ln cap="flat">
            <a:noFill/>
          </a:ln>
        </p:spPr>
      </p:pic>
      <p:pic>
        <p:nvPicPr>
          <p:cNvPr id="26" name="Picture 32">
            <a:extLst>
              <a:ext uri="{FF2B5EF4-FFF2-40B4-BE49-F238E27FC236}">
                <a16:creationId xmlns:a16="http://schemas.microsoft.com/office/drawing/2014/main" id="{465BDDA6-F462-4600-BAA3-E938C8DCA5A6}"/>
              </a:ext>
            </a:extLst>
          </p:cNvPr>
          <p:cNvPicPr>
            <a:picLocks noChangeAspect="1"/>
          </p:cNvPicPr>
          <p:nvPr/>
        </p:nvPicPr>
        <p:blipFill>
          <a:blip r:embed="rId18"/>
          <a:stretch>
            <a:fillRect/>
          </a:stretch>
        </p:blipFill>
        <p:spPr>
          <a:xfrm>
            <a:off x="4739006" y="1992276"/>
            <a:ext cx="1314395" cy="1371069"/>
          </a:xfrm>
          <a:prstGeom prst="rect">
            <a:avLst/>
          </a:prstGeom>
          <a:noFill/>
          <a:ln cap="flat">
            <a:noFill/>
          </a:ln>
        </p:spPr>
      </p:pic>
    </p:spTree>
  </p:cSld>
  <p:clrMapOvr>
    <a:masterClrMapping/>
  </p:clrMapOvr>
  <p:transition spd="slow">
    <p:split/>
  </p:transition>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42376C2-2488-4623-AB4C-9DE88545D08E}"/>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7659EA6-83E5-42C7-919A-74D5E7391833}" type="slidenum">
              <a:t>10</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5445371A-6168-4BB2-B359-7D8EF5643EAF}"/>
              </a:ext>
            </a:extLst>
          </p:cNvPr>
          <p:cNvSpPr txBox="1">
            <a:spLocks noGrp="1"/>
          </p:cNvSpPr>
          <p:nvPr>
            <p:ph type="title" idx="4294967295"/>
          </p:nvPr>
        </p:nvSpPr>
        <p:spPr/>
        <p:txBody>
          <a:bodyPr/>
          <a:lstStyle/>
          <a:p>
            <a:pPr lvl="0"/>
            <a:r>
              <a:rPr lang="en-US"/>
              <a:t>% increase of RND relative to RBF</a:t>
            </a:r>
          </a:p>
        </p:txBody>
      </p:sp>
      <p:pic>
        <p:nvPicPr>
          <p:cNvPr id="4" name="Picture Placeholder 2">
            <a:extLst>
              <a:ext uri="{FF2B5EF4-FFF2-40B4-BE49-F238E27FC236}">
                <a16:creationId xmlns:a16="http://schemas.microsoft.com/office/drawing/2014/main" id="{C2E711F1-619C-4830-8C9F-5B2F2B15AC4E}"/>
              </a:ext>
            </a:extLst>
          </p:cNvPr>
          <p:cNvPicPr>
            <a:picLocks noGrp="1" noChangeAspect="1"/>
          </p:cNvPicPr>
          <p:nvPr>
            <p:ph type="pic" idx="4294967295"/>
          </p:nvPr>
        </p:nvPicPr>
        <p:blipFill>
          <a:blip r:embed="rId3">
            <a:lum/>
            <a:alphaModFix/>
          </a:blip>
          <a:srcRect/>
          <a:stretch>
            <a:fillRect/>
          </a:stretch>
        </p:blipFill>
        <p:spPr>
          <a:xfrm>
            <a:off x="365760" y="2011680"/>
            <a:ext cx="9359999" cy="2851556"/>
          </a:xfrm>
        </p:spPr>
      </p:pic>
      <p:pic>
        <p:nvPicPr>
          <p:cNvPr id="5" name="Picture 3">
            <a:extLst>
              <a:ext uri="{FF2B5EF4-FFF2-40B4-BE49-F238E27FC236}">
                <a16:creationId xmlns:a16="http://schemas.microsoft.com/office/drawing/2014/main" id="{2CEDA554-19C5-463C-9D95-1A7FF380F058}"/>
              </a:ext>
            </a:extLst>
          </p:cNvPr>
          <p:cNvPicPr>
            <a:picLocks noChangeAspect="1"/>
          </p:cNvPicPr>
          <p:nvPr/>
        </p:nvPicPr>
        <p:blipFill>
          <a:blip r:embed="rId4">
            <a:lum/>
            <a:alphaModFix/>
          </a:blip>
          <a:srcRect/>
          <a:stretch>
            <a:fillRect/>
          </a:stretch>
        </p:blipFill>
        <p:spPr>
          <a:xfrm>
            <a:off x="6309360" y="5601239"/>
            <a:ext cx="2651760" cy="891000"/>
          </a:xfrm>
          <a:prstGeom prst="rect">
            <a:avLst/>
          </a:prstGeom>
          <a:noFill/>
          <a:ln cap="flat">
            <a:noFill/>
          </a:ln>
        </p:spPr>
      </p:pic>
      <p:sp>
        <p:nvSpPr>
          <p:cNvPr id="6" name="Freeform: Shape 4">
            <a:extLst>
              <a:ext uri="{FF2B5EF4-FFF2-40B4-BE49-F238E27FC236}">
                <a16:creationId xmlns:a16="http://schemas.microsoft.com/office/drawing/2014/main" id="{40D5B29B-8FD4-48CA-8B81-8DDC8A624022}"/>
              </a:ext>
            </a:extLst>
          </p:cNvPr>
          <p:cNvSpPr/>
          <p:nvPr/>
        </p:nvSpPr>
        <p:spPr>
          <a:xfrm>
            <a:off x="8784421" y="2641820"/>
            <a:ext cx="652003" cy="59833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57241" cap="flat">
            <a:solidFill>
              <a:srgbClr val="CC0000"/>
            </a:solidFill>
            <a:prstDash val="solid"/>
            <a:miter/>
          </a:ln>
        </p:spPr>
        <p:txBody>
          <a:bodyPr vert="horz" wrap="none" lIns="118442" tIns="73435" rIns="118442" bIns="73435"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7" name="Freeform: Shape 5">
            <a:extLst>
              <a:ext uri="{FF2B5EF4-FFF2-40B4-BE49-F238E27FC236}">
                <a16:creationId xmlns:a16="http://schemas.microsoft.com/office/drawing/2014/main" id="{C9758DA4-692E-4BD2-B218-A3D4DE92E233}"/>
              </a:ext>
            </a:extLst>
          </p:cNvPr>
          <p:cNvSpPr/>
          <p:nvPr/>
        </p:nvSpPr>
        <p:spPr>
          <a:xfrm>
            <a:off x="3093278" y="2641820"/>
            <a:ext cx="652003" cy="59833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57241" cap="flat">
            <a:solidFill>
              <a:srgbClr val="168177"/>
            </a:solidFill>
            <a:prstDash val="solid"/>
            <a:miter/>
          </a:ln>
        </p:spPr>
        <p:txBody>
          <a:bodyPr vert="horz" wrap="none" lIns="118442" tIns="73435" rIns="118442" bIns="73435"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8" name="Freeform: Shape 6">
            <a:extLst>
              <a:ext uri="{FF2B5EF4-FFF2-40B4-BE49-F238E27FC236}">
                <a16:creationId xmlns:a16="http://schemas.microsoft.com/office/drawing/2014/main" id="{2AE0EC6C-911D-4567-A51D-C1AA17FB21F2}"/>
              </a:ext>
            </a:extLst>
          </p:cNvPr>
          <p:cNvSpPr/>
          <p:nvPr/>
        </p:nvSpPr>
        <p:spPr>
          <a:xfrm>
            <a:off x="6842318" y="2641820"/>
            <a:ext cx="652003" cy="59833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57241" cap="flat">
            <a:solidFill>
              <a:srgbClr val="FF950E"/>
            </a:solidFill>
            <a:prstDash val="solid"/>
            <a:miter/>
          </a:ln>
        </p:spPr>
        <p:txBody>
          <a:bodyPr vert="horz" wrap="none" lIns="118442" tIns="73435" rIns="118442" bIns="73435"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9" name="Freeform: Shape 7">
            <a:extLst>
              <a:ext uri="{FF2B5EF4-FFF2-40B4-BE49-F238E27FC236}">
                <a16:creationId xmlns:a16="http://schemas.microsoft.com/office/drawing/2014/main" id="{416636DE-E2F8-44CF-8389-5080432B1C8C}"/>
              </a:ext>
            </a:extLst>
          </p:cNvPr>
          <p:cNvSpPr/>
          <p:nvPr/>
        </p:nvSpPr>
        <p:spPr>
          <a:xfrm>
            <a:off x="5943600" y="5303520"/>
            <a:ext cx="3657600" cy="1371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58466">
              <a:alpha val="13000"/>
            </a:srgbClr>
          </a:solidFill>
          <a:ln w="38157" cap="flat">
            <a:solidFill>
              <a:srgbClr val="2C3E50"/>
            </a:solidFill>
            <a:prstDash val="solid"/>
            <a:miter/>
          </a:ln>
        </p:spPr>
        <p:txBody>
          <a:bodyPr vert="horz" wrap="none" lIns="109078" tIns="64081" rIns="109078" bIns="64081"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pic>
        <p:nvPicPr>
          <p:cNvPr id="10" name="Picture 8">
            <a:extLst>
              <a:ext uri="{FF2B5EF4-FFF2-40B4-BE49-F238E27FC236}">
                <a16:creationId xmlns:a16="http://schemas.microsoft.com/office/drawing/2014/main" id="{1C73F7D3-369F-4F55-8D36-08EF3B282007}"/>
              </a:ext>
            </a:extLst>
          </p:cNvPr>
          <p:cNvPicPr>
            <a:picLocks noChangeAspect="1"/>
          </p:cNvPicPr>
          <p:nvPr/>
        </p:nvPicPr>
        <p:blipFill>
          <a:blip r:embed="rId5">
            <a:lum/>
            <a:alphaModFix/>
          </a:blip>
          <a:srcRect/>
          <a:stretch>
            <a:fillRect/>
          </a:stretch>
        </p:blipFill>
        <p:spPr>
          <a:xfrm>
            <a:off x="451439" y="5303520"/>
            <a:ext cx="4730401" cy="1288801"/>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440753B-596E-41FD-840C-27C651C705A0}"/>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4DF3C9-974B-4E89-A03C-9DA38C6B39B9}" type="slidenum">
              <a:t>11</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9B1B355F-B83A-44DA-8B13-85B65883E184}"/>
              </a:ext>
            </a:extLst>
          </p:cNvPr>
          <p:cNvSpPr txBox="1">
            <a:spLocks noGrp="1"/>
          </p:cNvSpPr>
          <p:nvPr>
            <p:ph type="title" idx="4294967295"/>
          </p:nvPr>
        </p:nvSpPr>
        <p:spPr/>
        <p:txBody>
          <a:bodyPr/>
          <a:lstStyle/>
          <a:p>
            <a:pPr lvl="0"/>
            <a:r>
              <a:rPr lang="en-US"/>
              <a:t>Incremental Feature Significance</a:t>
            </a:r>
          </a:p>
        </p:txBody>
      </p:sp>
      <p:sp>
        <p:nvSpPr>
          <p:cNvPr id="4" name="Text Placeholder 2">
            <a:extLst>
              <a:ext uri="{FF2B5EF4-FFF2-40B4-BE49-F238E27FC236}">
                <a16:creationId xmlns:a16="http://schemas.microsoft.com/office/drawing/2014/main" id="{CCD136A8-D305-4DFE-B3B0-B6CA935F8437}"/>
              </a:ext>
            </a:extLst>
          </p:cNvPr>
          <p:cNvSpPr txBox="1">
            <a:spLocks noGrp="1"/>
          </p:cNvSpPr>
          <p:nvPr>
            <p:ph type="body" idx="4294967295"/>
          </p:nvPr>
        </p:nvSpPr>
        <p:spPr>
          <a:xfrm>
            <a:off x="332640" y="1828800"/>
            <a:ext cx="8457792" cy="3071195"/>
          </a:xfrm>
        </p:spPr>
        <p:txBody>
          <a:bodyPr/>
          <a:lstStyle/>
          <a:p>
            <a:pPr lvl="0">
              <a:buClr>
                <a:srgbClr val="2C3E50"/>
              </a:buClr>
              <a:buSzPct val="45000"/>
            </a:pPr>
            <a:r>
              <a:rPr lang="en-US" dirty="0">
                <a:solidFill>
                  <a:srgbClr val="2E465D"/>
                </a:solidFill>
              </a:rPr>
              <a:t>Suppose we </a:t>
            </a:r>
            <a:r>
              <a:rPr lang="en-US" dirty="0">
                <a:solidFill>
                  <a:srgbClr val="158466"/>
                </a:solidFill>
              </a:rPr>
              <a:t>have n</a:t>
            </a:r>
            <a:r>
              <a:rPr lang="en-US" dirty="0">
                <a:solidFill>
                  <a:srgbClr val="2E465D"/>
                </a:solidFill>
              </a:rPr>
              <a:t> features and </a:t>
            </a:r>
            <a:r>
              <a:rPr lang="en-US" dirty="0">
                <a:solidFill>
                  <a:srgbClr val="158466"/>
                </a:solidFill>
              </a:rPr>
              <a:t>want to add </a:t>
            </a:r>
            <a:r>
              <a:rPr lang="en-US" dirty="0" err="1">
                <a:solidFill>
                  <a:srgbClr val="158466"/>
                </a:solidFill>
              </a:rPr>
              <a:t>n</a:t>
            </a:r>
            <a:r>
              <a:rPr lang="en-US" baseline="-33000" dirty="0" err="1">
                <a:solidFill>
                  <a:srgbClr val="158466"/>
                </a:solidFill>
              </a:rPr>
              <a:t>f</a:t>
            </a:r>
            <a:r>
              <a:rPr lang="en-US" dirty="0">
                <a:solidFill>
                  <a:srgbClr val="2E465D"/>
                </a:solidFill>
              </a:rPr>
              <a:t> new features</a:t>
            </a:r>
          </a:p>
          <a:p>
            <a:pPr lvl="0">
              <a:buClr>
                <a:srgbClr val="2C3E50"/>
              </a:buClr>
              <a:buSzPct val="45000"/>
            </a:pPr>
            <a:r>
              <a:rPr lang="en-US" dirty="0">
                <a:solidFill>
                  <a:srgbClr val="2E465D"/>
                </a:solidFill>
              </a:rPr>
              <a:t>We want to </a:t>
            </a:r>
            <a:r>
              <a:rPr lang="en-US" dirty="0">
                <a:solidFill>
                  <a:srgbClr val="158466"/>
                </a:solidFill>
              </a:rPr>
              <a:t>measure </a:t>
            </a:r>
            <a:r>
              <a:rPr lang="en-US" dirty="0" err="1">
                <a:solidFill>
                  <a:srgbClr val="158466"/>
                </a:solidFill>
              </a:rPr>
              <a:t>n</a:t>
            </a:r>
            <a:r>
              <a:rPr lang="en-US" baseline="-33000" dirty="0" err="1">
                <a:solidFill>
                  <a:srgbClr val="158466"/>
                </a:solidFill>
              </a:rPr>
              <a:t>RND</a:t>
            </a:r>
            <a:r>
              <a:rPr lang="en-US" dirty="0">
                <a:solidFill>
                  <a:srgbClr val="2E465D"/>
                </a:solidFill>
              </a:rPr>
              <a:t> features can be saved if </a:t>
            </a:r>
            <a:r>
              <a:rPr lang="en-US" dirty="0" err="1">
                <a:solidFill>
                  <a:srgbClr val="2E465D"/>
                </a:solidFill>
              </a:rPr>
              <a:t>n</a:t>
            </a:r>
            <a:r>
              <a:rPr lang="en-US" baseline="-33000" dirty="0" err="1">
                <a:solidFill>
                  <a:srgbClr val="2E465D"/>
                </a:solidFill>
              </a:rPr>
              <a:t>f</a:t>
            </a:r>
            <a:r>
              <a:rPr lang="en-US" dirty="0">
                <a:solidFill>
                  <a:srgbClr val="2E465D"/>
                </a:solidFill>
              </a:rPr>
              <a:t> will be added</a:t>
            </a:r>
          </a:p>
          <a:p>
            <a:pPr lvl="0">
              <a:buClr>
                <a:srgbClr val="2C3E50"/>
              </a:buClr>
              <a:buSzPct val="45000"/>
            </a:pPr>
            <a:r>
              <a:rPr lang="en-US" dirty="0"/>
              <a:t>e.g.</a:t>
            </a:r>
          </a:p>
        </p:txBody>
      </p:sp>
      <p:pic>
        <p:nvPicPr>
          <p:cNvPr id="5" name="Picture 3">
            <a:extLst>
              <a:ext uri="{FF2B5EF4-FFF2-40B4-BE49-F238E27FC236}">
                <a16:creationId xmlns:a16="http://schemas.microsoft.com/office/drawing/2014/main" id="{52B7806A-E664-475C-9D01-DCEF80EBEDBB}"/>
              </a:ext>
            </a:extLst>
          </p:cNvPr>
          <p:cNvPicPr>
            <a:picLocks noChangeAspect="1"/>
          </p:cNvPicPr>
          <p:nvPr/>
        </p:nvPicPr>
        <p:blipFill>
          <a:blip r:embed="rId3">
            <a:lum/>
            <a:alphaModFix/>
          </a:blip>
          <a:srcRect/>
          <a:stretch>
            <a:fillRect/>
          </a:stretch>
        </p:blipFill>
        <p:spPr>
          <a:xfrm>
            <a:off x="434157" y="5160955"/>
            <a:ext cx="5692322" cy="1656719"/>
          </a:xfrm>
          <a:prstGeom prst="rect">
            <a:avLst/>
          </a:prstGeom>
          <a:noFill/>
          <a:ln cap="flat">
            <a:noFill/>
          </a:ln>
        </p:spPr>
      </p:pic>
      <p:pic>
        <p:nvPicPr>
          <p:cNvPr id="6" name="Picture 4">
            <a:extLst>
              <a:ext uri="{FF2B5EF4-FFF2-40B4-BE49-F238E27FC236}">
                <a16:creationId xmlns:a16="http://schemas.microsoft.com/office/drawing/2014/main" id="{A49555BE-487B-4A9A-B45E-B7C8898F6646}"/>
              </a:ext>
            </a:extLst>
          </p:cNvPr>
          <p:cNvPicPr>
            <a:picLocks noChangeAspect="1"/>
          </p:cNvPicPr>
          <p:nvPr/>
        </p:nvPicPr>
        <p:blipFill>
          <a:blip r:embed="rId4">
            <a:lum/>
            <a:alphaModFix/>
          </a:blip>
          <a:srcRect/>
          <a:stretch>
            <a:fillRect/>
          </a:stretch>
        </p:blipFill>
        <p:spPr>
          <a:xfrm>
            <a:off x="1465508" y="4190055"/>
            <a:ext cx="1854357" cy="822960"/>
          </a:xfrm>
          <a:prstGeom prst="rect">
            <a:avLst/>
          </a:prstGeom>
          <a:noFill/>
          <a:ln cap="flat">
            <a:noFill/>
          </a:ln>
        </p:spPr>
      </p:pic>
      <p:pic>
        <p:nvPicPr>
          <p:cNvPr id="7" name="Picture 5">
            <a:extLst>
              <a:ext uri="{FF2B5EF4-FFF2-40B4-BE49-F238E27FC236}">
                <a16:creationId xmlns:a16="http://schemas.microsoft.com/office/drawing/2014/main" id="{6297AB94-0A06-483E-858A-A40BEDA16189}"/>
              </a:ext>
            </a:extLst>
          </p:cNvPr>
          <p:cNvPicPr>
            <a:picLocks noChangeAspect="1"/>
          </p:cNvPicPr>
          <p:nvPr/>
        </p:nvPicPr>
        <p:blipFill>
          <a:blip r:embed="rId5">
            <a:lum/>
            <a:alphaModFix/>
          </a:blip>
          <a:srcRect/>
          <a:stretch>
            <a:fillRect/>
          </a:stretch>
        </p:blipFill>
        <p:spPr>
          <a:xfrm>
            <a:off x="4186863" y="4172599"/>
            <a:ext cx="1828800" cy="857880"/>
          </a:xfrm>
          <a:prstGeom prst="rect">
            <a:avLst/>
          </a:prstGeom>
          <a:noFill/>
          <a:ln cap="flat">
            <a:noFill/>
          </a:ln>
        </p:spPr>
      </p:pic>
      <p:pic>
        <p:nvPicPr>
          <p:cNvPr id="8" name="Picture 6">
            <a:extLst>
              <a:ext uri="{FF2B5EF4-FFF2-40B4-BE49-F238E27FC236}">
                <a16:creationId xmlns:a16="http://schemas.microsoft.com/office/drawing/2014/main" id="{FC2F3394-EB7F-4E29-8373-CAB9815C3C9F}"/>
              </a:ext>
            </a:extLst>
          </p:cNvPr>
          <p:cNvPicPr>
            <a:picLocks noChangeAspect="1"/>
          </p:cNvPicPr>
          <p:nvPr/>
        </p:nvPicPr>
        <p:blipFill>
          <a:blip r:embed="rId6">
            <a:lum/>
            <a:alphaModFix/>
          </a:blip>
          <a:srcRect/>
          <a:stretch>
            <a:fillRect/>
          </a:stretch>
        </p:blipFill>
        <p:spPr>
          <a:xfrm>
            <a:off x="6882661" y="4181770"/>
            <a:ext cx="2032199" cy="839519"/>
          </a:xfrm>
          <a:prstGeom prst="rect">
            <a:avLst/>
          </a:prstGeom>
          <a:noFill/>
          <a:ln cap="flat">
            <a:noFill/>
          </a:ln>
        </p:spPr>
      </p:pic>
      <p:sp>
        <p:nvSpPr>
          <p:cNvPr id="9" name="Freeform: Shape 7">
            <a:extLst>
              <a:ext uri="{FF2B5EF4-FFF2-40B4-BE49-F238E27FC236}">
                <a16:creationId xmlns:a16="http://schemas.microsoft.com/office/drawing/2014/main" id="{48224E00-4E39-4857-98ED-069BBB83BAAC}"/>
              </a:ext>
            </a:extLst>
          </p:cNvPr>
          <p:cNvSpPr/>
          <p:nvPr/>
        </p:nvSpPr>
        <p:spPr>
          <a:xfrm>
            <a:off x="7406640" y="1554480"/>
            <a:ext cx="2673358" cy="365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361" tIns="45363" rIns="90361" bIns="45363"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pic>
        <p:nvPicPr>
          <p:cNvPr id="10" name="Picture 8">
            <a:extLst>
              <a:ext uri="{FF2B5EF4-FFF2-40B4-BE49-F238E27FC236}">
                <a16:creationId xmlns:a16="http://schemas.microsoft.com/office/drawing/2014/main" id="{A76749CE-0095-4BB4-9F8E-5FCD5FF99CAE}"/>
              </a:ext>
            </a:extLst>
          </p:cNvPr>
          <p:cNvPicPr>
            <a:picLocks noChangeAspect="1"/>
          </p:cNvPicPr>
          <p:nvPr/>
        </p:nvPicPr>
        <p:blipFill>
          <a:blip r:embed="rId7">
            <a:lum/>
            <a:alphaModFix/>
          </a:blip>
          <a:srcRect/>
          <a:stretch>
            <a:fillRect/>
          </a:stretch>
        </p:blipFill>
        <p:spPr>
          <a:xfrm>
            <a:off x="6126480" y="5394960"/>
            <a:ext cx="3544561" cy="1241636"/>
          </a:xfrm>
          <a:prstGeom prst="rect">
            <a:avLst/>
          </a:prstGeom>
          <a:noFill/>
          <a:ln cap="flat">
            <a:noFill/>
          </a:ln>
        </p:spPr>
      </p:pic>
      <p:sp>
        <p:nvSpPr>
          <p:cNvPr id="11" name="Freeform: Shape 9">
            <a:extLst>
              <a:ext uri="{FF2B5EF4-FFF2-40B4-BE49-F238E27FC236}">
                <a16:creationId xmlns:a16="http://schemas.microsoft.com/office/drawing/2014/main" id="{5CAD0F8B-7E87-4A76-A50A-14647772A542}"/>
              </a:ext>
            </a:extLst>
          </p:cNvPr>
          <p:cNvSpPr/>
          <p:nvPr/>
        </p:nvSpPr>
        <p:spPr>
          <a:xfrm>
            <a:off x="5943600" y="5212080"/>
            <a:ext cx="3931920" cy="15544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58466">
              <a:alpha val="13000"/>
            </a:srgbClr>
          </a:solidFill>
          <a:ln w="38157" cap="flat">
            <a:solidFill>
              <a:srgbClr val="2C3E50"/>
            </a:solidFill>
            <a:prstDash val="solid"/>
            <a:miter/>
          </a:ln>
        </p:spPr>
        <p:txBody>
          <a:bodyPr vert="horz" wrap="none" lIns="109078" tIns="64081" rIns="109078" bIns="64081"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12" name="Freeform: Shape 10">
            <a:extLst>
              <a:ext uri="{FF2B5EF4-FFF2-40B4-BE49-F238E27FC236}">
                <a16:creationId xmlns:a16="http://schemas.microsoft.com/office/drawing/2014/main" id="{B35503C6-D5B6-4C31-A51D-96FA285ACE44}"/>
              </a:ext>
            </a:extLst>
          </p:cNvPr>
          <p:cNvSpPr/>
          <p:nvPr/>
        </p:nvSpPr>
        <p:spPr>
          <a:xfrm>
            <a:off x="0" y="5212080"/>
            <a:ext cx="5943600" cy="1920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4082C1F-B42E-4135-B1C2-466BE4CE6B3F}"/>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E438643-C78E-4F0D-9A7B-C3E19D6DB98C}" type="slidenum">
              <a:t>12</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99E52993-C59E-4B5B-98CE-49FDE1CC8609}"/>
              </a:ext>
            </a:extLst>
          </p:cNvPr>
          <p:cNvSpPr txBox="1">
            <a:spLocks noGrp="1"/>
          </p:cNvSpPr>
          <p:nvPr>
            <p:ph type="title" idx="4294967295"/>
          </p:nvPr>
        </p:nvSpPr>
        <p:spPr/>
        <p:txBody>
          <a:bodyPr/>
          <a:lstStyle/>
          <a:p>
            <a:pPr lvl="0"/>
            <a:r>
              <a:rPr lang="en-US"/>
              <a:t>Example A</a:t>
            </a:r>
          </a:p>
        </p:txBody>
      </p:sp>
      <p:pic>
        <p:nvPicPr>
          <p:cNvPr id="4" name="Picture Placeholder 2">
            <a:extLst>
              <a:ext uri="{FF2B5EF4-FFF2-40B4-BE49-F238E27FC236}">
                <a16:creationId xmlns:a16="http://schemas.microsoft.com/office/drawing/2014/main" id="{8B48EFCE-B647-4D2B-9F06-421BFF9E6007}"/>
              </a:ext>
            </a:extLst>
          </p:cNvPr>
          <p:cNvPicPr>
            <a:picLocks noGrp="1" noChangeAspect="1"/>
          </p:cNvPicPr>
          <p:nvPr>
            <p:ph type="pic" idx="4294967295"/>
          </p:nvPr>
        </p:nvPicPr>
        <p:blipFill>
          <a:blip r:embed="rId3">
            <a:lum/>
            <a:alphaModFix/>
          </a:blip>
          <a:srcRect/>
          <a:stretch>
            <a:fillRect/>
          </a:stretch>
        </p:blipFill>
        <p:spPr>
          <a:xfrm>
            <a:off x="499798" y="1731264"/>
            <a:ext cx="5870521" cy="5282644"/>
          </a:xfrm>
        </p:spPr>
      </p:pic>
      <p:pic>
        <p:nvPicPr>
          <p:cNvPr id="5" name="Picture 3">
            <a:extLst>
              <a:ext uri="{FF2B5EF4-FFF2-40B4-BE49-F238E27FC236}">
                <a16:creationId xmlns:a16="http://schemas.microsoft.com/office/drawing/2014/main" id="{EB446395-CB48-42C2-99EC-AE731951C9C7}"/>
              </a:ext>
            </a:extLst>
          </p:cNvPr>
          <p:cNvPicPr>
            <a:picLocks noChangeAspect="1"/>
          </p:cNvPicPr>
          <p:nvPr/>
        </p:nvPicPr>
        <p:blipFill>
          <a:blip r:embed="rId4">
            <a:lum/>
            <a:alphaModFix/>
          </a:blip>
          <a:srcRect/>
          <a:stretch>
            <a:fillRect/>
          </a:stretch>
        </p:blipFill>
        <p:spPr>
          <a:xfrm>
            <a:off x="3078480" y="5280507"/>
            <a:ext cx="2361959" cy="656996"/>
          </a:xfrm>
          <a:prstGeom prst="rect">
            <a:avLst/>
          </a:prstGeom>
          <a:noFill/>
          <a:ln cap="flat">
            <a:noFill/>
          </a:ln>
        </p:spPr>
      </p:pic>
      <p:sp>
        <p:nvSpPr>
          <p:cNvPr id="6" name="Oval 5">
            <a:extLst>
              <a:ext uri="{FF2B5EF4-FFF2-40B4-BE49-F238E27FC236}">
                <a16:creationId xmlns:a16="http://schemas.microsoft.com/office/drawing/2014/main" id="{79DE2D38-0CBE-4E9C-8995-B579EDB9FC83}"/>
              </a:ext>
            </a:extLst>
          </p:cNvPr>
          <p:cNvSpPr/>
          <p:nvPr/>
        </p:nvSpPr>
        <p:spPr>
          <a:xfrm>
            <a:off x="4833615" y="4995159"/>
            <a:ext cx="152403" cy="1397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7" name="Oval 6">
            <a:extLst>
              <a:ext uri="{FF2B5EF4-FFF2-40B4-BE49-F238E27FC236}">
                <a16:creationId xmlns:a16="http://schemas.microsoft.com/office/drawing/2014/main" id="{351794F1-3D40-40D8-AA23-FA895D06EB0F}"/>
              </a:ext>
            </a:extLst>
          </p:cNvPr>
          <p:cNvSpPr/>
          <p:nvPr/>
        </p:nvSpPr>
        <p:spPr>
          <a:xfrm>
            <a:off x="2338611" y="3980614"/>
            <a:ext cx="152403" cy="1397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8" name="Oval 7">
            <a:extLst>
              <a:ext uri="{FF2B5EF4-FFF2-40B4-BE49-F238E27FC236}">
                <a16:creationId xmlns:a16="http://schemas.microsoft.com/office/drawing/2014/main" id="{82FD52F4-2E68-47BC-9ED4-FA8356A957BF}"/>
              </a:ext>
            </a:extLst>
          </p:cNvPr>
          <p:cNvSpPr/>
          <p:nvPr/>
        </p:nvSpPr>
        <p:spPr>
          <a:xfrm>
            <a:off x="2553321" y="4157834"/>
            <a:ext cx="152403" cy="1397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9" name="Oval 8">
            <a:extLst>
              <a:ext uri="{FF2B5EF4-FFF2-40B4-BE49-F238E27FC236}">
                <a16:creationId xmlns:a16="http://schemas.microsoft.com/office/drawing/2014/main" id="{AD2C84AA-AD88-41CA-A4EF-6A21A9703D41}"/>
              </a:ext>
            </a:extLst>
          </p:cNvPr>
          <p:cNvSpPr/>
          <p:nvPr/>
        </p:nvSpPr>
        <p:spPr>
          <a:xfrm>
            <a:off x="2553321" y="4995159"/>
            <a:ext cx="152403" cy="1397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cxnSp>
        <p:nvCxnSpPr>
          <p:cNvPr id="10" name="Straight Arrow Connector 10">
            <a:extLst>
              <a:ext uri="{FF2B5EF4-FFF2-40B4-BE49-F238E27FC236}">
                <a16:creationId xmlns:a16="http://schemas.microsoft.com/office/drawing/2014/main" id="{F96E54C5-C7F7-4D0F-9C79-E3CEAEAFEADD}"/>
              </a:ext>
            </a:extLst>
          </p:cNvPr>
          <p:cNvCxnSpPr/>
          <p:nvPr/>
        </p:nvCxnSpPr>
        <p:spPr>
          <a:xfrm flipV="1">
            <a:off x="4909822" y="5197278"/>
            <a:ext cx="0" cy="261254"/>
          </a:xfrm>
          <a:prstGeom prst="straightConnector1">
            <a:avLst/>
          </a:prstGeom>
          <a:noFill/>
          <a:ln w="28575" cap="flat">
            <a:solidFill>
              <a:srgbClr val="4472C4"/>
            </a:solidFill>
            <a:prstDash val="solid"/>
            <a:miter/>
            <a:tailEnd type="arrow"/>
          </a:ln>
        </p:spPr>
      </p:cxnSp>
      <p:sp>
        <p:nvSpPr>
          <p:cNvPr id="11" name="TextBox 13">
            <a:extLst>
              <a:ext uri="{FF2B5EF4-FFF2-40B4-BE49-F238E27FC236}">
                <a16:creationId xmlns:a16="http://schemas.microsoft.com/office/drawing/2014/main" id="{2055573D-86F9-4176-8FAC-548A55516804}"/>
              </a:ext>
            </a:extLst>
          </p:cNvPr>
          <p:cNvSpPr txBox="1"/>
          <p:nvPr/>
        </p:nvSpPr>
        <p:spPr>
          <a:xfrm>
            <a:off x="6008912" y="3819634"/>
            <a:ext cx="461982"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uFillTx/>
                <a:latin typeface="Calibri"/>
              </a:rPr>
              <a:t>e</a:t>
            </a:r>
            <a:r>
              <a:rPr lang="en-GB" sz="2800" b="1" i="0" u="none" strike="noStrike" kern="1200" cap="none" spc="0" baseline="-25000">
                <a:solidFill>
                  <a:srgbClr val="FF0000"/>
                </a:solidFill>
                <a:uFillTx/>
                <a:latin typeface="Calibri"/>
              </a:rPr>
              <a:t>1</a:t>
            </a:r>
            <a:endParaRPr lang="pl-PL" sz="2400" b="1" i="0" u="none" strike="noStrike" kern="1200" cap="none" spc="0" baseline="-25000">
              <a:solidFill>
                <a:srgbClr val="FF0000"/>
              </a:solidFill>
              <a:uFillTx/>
              <a:latin typeface="Calibri"/>
            </a:endParaRPr>
          </a:p>
        </p:txBody>
      </p:sp>
      <p:sp>
        <p:nvSpPr>
          <p:cNvPr id="12" name="TextBox 14">
            <a:extLst>
              <a:ext uri="{FF2B5EF4-FFF2-40B4-BE49-F238E27FC236}">
                <a16:creationId xmlns:a16="http://schemas.microsoft.com/office/drawing/2014/main" id="{16D53B3D-A0EF-48EB-A48A-B0DBF26665B9}"/>
              </a:ext>
            </a:extLst>
          </p:cNvPr>
          <p:cNvSpPr txBox="1"/>
          <p:nvPr/>
        </p:nvSpPr>
        <p:spPr>
          <a:xfrm>
            <a:off x="6008912" y="4818836"/>
            <a:ext cx="461982"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uFillTx/>
                <a:latin typeface="Calibri"/>
              </a:rPr>
              <a:t>e</a:t>
            </a:r>
            <a:r>
              <a:rPr lang="en-GB" sz="2800" b="1" i="0" u="none" strike="noStrike" kern="1200" cap="none" spc="0" baseline="-25000">
                <a:solidFill>
                  <a:srgbClr val="FF0000"/>
                </a:solidFill>
                <a:uFillTx/>
                <a:latin typeface="Calibri"/>
              </a:rPr>
              <a:t>2</a:t>
            </a:r>
            <a:endParaRPr lang="pl-PL" sz="2400" b="1" i="0" u="none" strike="noStrike" kern="1200" cap="none" spc="0" baseline="-25000">
              <a:solidFill>
                <a:srgbClr val="FF0000"/>
              </a:solidFill>
              <a:uFillTx/>
              <a:latin typeface="Calibri"/>
            </a:endParaRPr>
          </a:p>
        </p:txBody>
      </p:sp>
      <p:sp>
        <p:nvSpPr>
          <p:cNvPr id="13" name="TextBox 15">
            <a:extLst>
              <a:ext uri="{FF2B5EF4-FFF2-40B4-BE49-F238E27FC236}">
                <a16:creationId xmlns:a16="http://schemas.microsoft.com/office/drawing/2014/main" id="{20D94475-8131-4A0C-9237-451498CD60B2}"/>
              </a:ext>
            </a:extLst>
          </p:cNvPr>
          <p:cNvSpPr txBox="1"/>
          <p:nvPr/>
        </p:nvSpPr>
        <p:spPr>
          <a:xfrm>
            <a:off x="2414817" y="6369667"/>
            <a:ext cx="349776"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B050"/>
                </a:solidFill>
                <a:uFillTx/>
                <a:latin typeface="Calibri"/>
              </a:rPr>
              <a:t>n</a:t>
            </a:r>
            <a:endParaRPr lang="pl-PL" sz="2400" b="1" i="0" u="none" strike="noStrike" kern="1200" cap="none" spc="0" baseline="-25000">
              <a:solidFill>
                <a:srgbClr val="00B050"/>
              </a:solidFill>
              <a:uFillTx/>
              <a:latin typeface="Calibri"/>
            </a:endParaRPr>
          </a:p>
        </p:txBody>
      </p:sp>
      <p:pic>
        <p:nvPicPr>
          <p:cNvPr id="14" name="Picture 13">
            <a:extLst>
              <a:ext uri="{FF2B5EF4-FFF2-40B4-BE49-F238E27FC236}">
                <a16:creationId xmlns:a16="http://schemas.microsoft.com/office/drawing/2014/main" id="{0B9378FD-92D1-4003-8668-A117F57486D6}"/>
              </a:ext>
            </a:extLst>
          </p:cNvPr>
          <p:cNvPicPr>
            <a:picLocks noChangeAspect="1"/>
          </p:cNvPicPr>
          <p:nvPr/>
        </p:nvPicPr>
        <p:blipFill>
          <a:blip r:embed="rId5"/>
          <a:stretch>
            <a:fillRect/>
          </a:stretch>
        </p:blipFill>
        <p:spPr>
          <a:xfrm>
            <a:off x="6008912" y="2836489"/>
            <a:ext cx="4019550" cy="714375"/>
          </a:xfrm>
          <a:prstGeom prst="rect">
            <a:avLst/>
          </a:prstGeom>
        </p:spPr>
      </p:pic>
      <p:cxnSp>
        <p:nvCxnSpPr>
          <p:cNvPr id="16" name="Connector: Curved 15">
            <a:extLst>
              <a:ext uri="{FF2B5EF4-FFF2-40B4-BE49-F238E27FC236}">
                <a16:creationId xmlns:a16="http://schemas.microsoft.com/office/drawing/2014/main" id="{60DB4325-5789-4C6C-B6F7-9DE21C15225D}"/>
              </a:ext>
            </a:extLst>
          </p:cNvPr>
          <p:cNvCxnSpPr>
            <a:cxnSpLocks/>
            <a:stCxn id="11" idx="3"/>
          </p:cNvCxnSpPr>
          <p:nvPr/>
        </p:nvCxnSpPr>
        <p:spPr>
          <a:xfrm flipV="1">
            <a:off x="6470894" y="3674815"/>
            <a:ext cx="722386" cy="375650"/>
          </a:xfrm>
          <a:prstGeom prst="curvedConnector3">
            <a:avLst>
              <a:gd name="adj1" fmla="val 9894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5AA5D304-AEDC-4F6A-BFA6-F0082D652CFD}"/>
              </a:ext>
            </a:extLst>
          </p:cNvPr>
          <p:cNvCxnSpPr>
            <a:cxnSpLocks/>
          </p:cNvCxnSpPr>
          <p:nvPr/>
        </p:nvCxnSpPr>
        <p:spPr>
          <a:xfrm rot="5400000" flipH="1" flipV="1">
            <a:off x="6151367" y="3914971"/>
            <a:ext cx="1367412" cy="88710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3CB5CB3-35E3-44B9-BB6B-FEE008974954}"/>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461EDF-EAE5-4C5E-9FF2-E72A91CEC648}" type="slidenum">
              <a:t>13</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F68099E7-53DE-4543-84D2-0B28A1B70848}"/>
              </a:ext>
            </a:extLst>
          </p:cNvPr>
          <p:cNvSpPr txBox="1">
            <a:spLocks noGrp="1"/>
          </p:cNvSpPr>
          <p:nvPr>
            <p:ph type="title" idx="4294967295"/>
          </p:nvPr>
        </p:nvSpPr>
        <p:spPr/>
        <p:txBody>
          <a:bodyPr/>
          <a:lstStyle/>
          <a:p>
            <a:pPr lvl="0"/>
            <a:r>
              <a:rPr lang="en-US"/>
              <a:t>Example B</a:t>
            </a:r>
          </a:p>
        </p:txBody>
      </p:sp>
      <p:sp>
        <p:nvSpPr>
          <p:cNvPr id="4" name="Text Placeholder 2">
            <a:extLst>
              <a:ext uri="{FF2B5EF4-FFF2-40B4-BE49-F238E27FC236}">
                <a16:creationId xmlns:a16="http://schemas.microsoft.com/office/drawing/2014/main" id="{46A65737-E871-444B-8E53-D6319AC85CBD}"/>
              </a:ext>
            </a:extLst>
          </p:cNvPr>
          <p:cNvSpPr txBox="1">
            <a:spLocks noGrp="1"/>
          </p:cNvSpPr>
          <p:nvPr>
            <p:ph type="body" idx="4294967295"/>
          </p:nvPr>
        </p:nvSpPr>
        <p:spPr/>
        <p:txBody>
          <a:bodyPr/>
          <a:lstStyle/>
          <a:p>
            <a:pPr lvl="0">
              <a:spcAft>
                <a:spcPts val="290"/>
              </a:spcAft>
            </a:pPr>
            <a:r>
              <a:rPr lang="en-US"/>
              <a:t>Incremental significance</a:t>
            </a:r>
            <a:r>
              <a:rPr lang="pl-PL"/>
              <a:t> </a:t>
            </a:r>
            <a:r>
              <a:rPr lang="en-US"/>
              <a:t>of endpoint features</a:t>
            </a:r>
          </a:p>
        </p:txBody>
      </p:sp>
      <p:pic>
        <p:nvPicPr>
          <p:cNvPr id="5" name="Picture 3">
            <a:extLst>
              <a:ext uri="{FF2B5EF4-FFF2-40B4-BE49-F238E27FC236}">
                <a16:creationId xmlns:a16="http://schemas.microsoft.com/office/drawing/2014/main" id="{9C8F5A24-C683-4623-BBF4-596B43F71ECC}"/>
              </a:ext>
            </a:extLst>
          </p:cNvPr>
          <p:cNvPicPr>
            <a:picLocks noChangeAspect="1"/>
          </p:cNvPicPr>
          <p:nvPr/>
        </p:nvPicPr>
        <p:blipFill>
          <a:blip r:embed="rId3">
            <a:lum/>
            <a:alphaModFix/>
          </a:blip>
          <a:srcRect/>
          <a:stretch>
            <a:fillRect/>
          </a:stretch>
        </p:blipFill>
        <p:spPr>
          <a:xfrm>
            <a:off x="182880" y="3108960"/>
            <a:ext cx="9678603" cy="3017520"/>
          </a:xfrm>
          <a:prstGeom prst="rect">
            <a:avLst/>
          </a:prstGeom>
          <a:noFill/>
          <a:ln cap="flat">
            <a:noFill/>
          </a:ln>
        </p:spPr>
      </p:pic>
      <p:pic>
        <p:nvPicPr>
          <p:cNvPr id="6" name="Picture 4">
            <a:extLst>
              <a:ext uri="{FF2B5EF4-FFF2-40B4-BE49-F238E27FC236}">
                <a16:creationId xmlns:a16="http://schemas.microsoft.com/office/drawing/2014/main" id="{5DF37860-E0F7-478C-9BA1-2F421C9AB7DB}"/>
              </a:ext>
            </a:extLst>
          </p:cNvPr>
          <p:cNvPicPr>
            <a:picLocks noChangeAspect="1"/>
          </p:cNvPicPr>
          <p:nvPr/>
        </p:nvPicPr>
        <p:blipFill>
          <a:blip r:embed="rId4">
            <a:lum/>
            <a:alphaModFix/>
          </a:blip>
          <a:srcRect/>
          <a:stretch>
            <a:fillRect/>
          </a:stretch>
        </p:blipFill>
        <p:spPr>
          <a:xfrm>
            <a:off x="6381359" y="6163202"/>
            <a:ext cx="2762640" cy="969117"/>
          </a:xfrm>
          <a:prstGeom prst="rect">
            <a:avLst/>
          </a:prstGeom>
          <a:noFill/>
          <a:ln cap="flat">
            <a:noFill/>
          </a:ln>
        </p:spPr>
      </p:pic>
      <p:pic>
        <p:nvPicPr>
          <p:cNvPr id="7" name="Picture 5">
            <a:extLst>
              <a:ext uri="{FF2B5EF4-FFF2-40B4-BE49-F238E27FC236}">
                <a16:creationId xmlns:a16="http://schemas.microsoft.com/office/drawing/2014/main" id="{68482264-CD2B-4BA6-96D3-EE1A091E36E7}"/>
              </a:ext>
            </a:extLst>
          </p:cNvPr>
          <p:cNvPicPr>
            <a:picLocks noChangeAspect="1"/>
          </p:cNvPicPr>
          <p:nvPr/>
        </p:nvPicPr>
        <p:blipFill>
          <a:blip r:embed="rId5">
            <a:lum/>
            <a:alphaModFix/>
          </a:blip>
          <a:srcRect/>
          <a:stretch>
            <a:fillRect/>
          </a:stretch>
        </p:blipFill>
        <p:spPr>
          <a:xfrm rot="175188">
            <a:off x="285933" y="324996"/>
            <a:ext cx="3371036" cy="1079997"/>
          </a:xfrm>
          <a:prstGeom prst="rect">
            <a:avLst/>
          </a:prstGeom>
          <a:noFill/>
          <a:ln cap="flat">
            <a:noFill/>
          </a:ln>
        </p:spPr>
      </p:pic>
      <p:pic>
        <p:nvPicPr>
          <p:cNvPr id="8" name="Picture 6">
            <a:extLst>
              <a:ext uri="{FF2B5EF4-FFF2-40B4-BE49-F238E27FC236}">
                <a16:creationId xmlns:a16="http://schemas.microsoft.com/office/drawing/2014/main" id="{AC66AE56-D43F-480E-B31A-20D7C30F0C27}"/>
              </a:ext>
            </a:extLst>
          </p:cNvPr>
          <p:cNvPicPr>
            <a:picLocks noChangeAspect="1"/>
          </p:cNvPicPr>
          <p:nvPr/>
        </p:nvPicPr>
        <p:blipFill>
          <a:blip r:embed="rId6">
            <a:lum/>
            <a:alphaModFix/>
          </a:blip>
          <a:srcRect/>
          <a:stretch>
            <a:fillRect/>
          </a:stretch>
        </p:blipFill>
        <p:spPr>
          <a:xfrm rot="21363774">
            <a:off x="6587494" y="321823"/>
            <a:ext cx="3249000" cy="1058043"/>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A8C99BD-7CE4-4185-A9F3-8BC448D7886B}"/>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E48AAE-060F-4618-8521-F25813E099F0}" type="slidenum">
              <a:t>14</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pic>
        <p:nvPicPr>
          <p:cNvPr id="3" name="Picture 1">
            <a:extLst>
              <a:ext uri="{FF2B5EF4-FFF2-40B4-BE49-F238E27FC236}">
                <a16:creationId xmlns:a16="http://schemas.microsoft.com/office/drawing/2014/main" id="{C1C274B2-0A23-4807-AA34-4C81C749B66C}"/>
              </a:ext>
            </a:extLst>
          </p:cNvPr>
          <p:cNvPicPr>
            <a:picLocks noChangeAspect="1"/>
          </p:cNvPicPr>
          <p:nvPr/>
        </p:nvPicPr>
        <p:blipFill>
          <a:blip r:embed="rId3">
            <a:lum/>
            <a:alphaModFix/>
          </a:blip>
          <a:srcRect/>
          <a:stretch>
            <a:fillRect/>
          </a:stretch>
        </p:blipFill>
        <p:spPr>
          <a:xfrm rot="8388">
            <a:off x="6945874" y="284607"/>
            <a:ext cx="2827434" cy="2919596"/>
          </a:xfrm>
          <a:prstGeom prst="rect">
            <a:avLst/>
          </a:prstGeom>
          <a:noFill/>
          <a:ln w="38157" cap="flat">
            <a:solidFill>
              <a:srgbClr val="2C3E50"/>
            </a:solidFill>
            <a:prstDash val="solid"/>
            <a:miter/>
          </a:ln>
        </p:spPr>
      </p:pic>
      <p:sp>
        <p:nvSpPr>
          <p:cNvPr id="4" name="Title 2">
            <a:extLst>
              <a:ext uri="{FF2B5EF4-FFF2-40B4-BE49-F238E27FC236}">
                <a16:creationId xmlns:a16="http://schemas.microsoft.com/office/drawing/2014/main" id="{07F2B39F-F325-458D-8BCD-FF5A018CDE65}"/>
              </a:ext>
            </a:extLst>
          </p:cNvPr>
          <p:cNvSpPr txBox="1">
            <a:spLocks noGrp="1"/>
          </p:cNvSpPr>
          <p:nvPr>
            <p:ph type="title" idx="4294967295"/>
          </p:nvPr>
        </p:nvSpPr>
        <p:spPr>
          <a:xfrm>
            <a:off x="359999" y="135002"/>
            <a:ext cx="6483086" cy="1435379"/>
          </a:xfrm>
        </p:spPr>
        <p:txBody>
          <a:bodyPr/>
          <a:lstStyle/>
          <a:p>
            <a:pPr lvl="0"/>
            <a:r>
              <a:rPr lang="en-US">
                <a:solidFill>
                  <a:srgbClr val="FFB66C"/>
                </a:solidFill>
              </a:rPr>
              <a:t>Fully Connected</a:t>
            </a:r>
            <a:r>
              <a:rPr lang="pl-PL">
                <a:solidFill>
                  <a:srgbClr val="FFB66C"/>
                </a:solidFill>
              </a:rPr>
              <a:t> </a:t>
            </a:r>
            <a:r>
              <a:rPr lang="en-US">
                <a:solidFill>
                  <a:srgbClr val="FFB66C"/>
                </a:solidFill>
              </a:rPr>
              <a:t>Cascade</a:t>
            </a:r>
            <a:endParaRPr lang="en-US"/>
          </a:p>
        </p:txBody>
      </p:sp>
      <p:pic>
        <p:nvPicPr>
          <p:cNvPr id="5" name="Picture Placeholder 3">
            <a:extLst>
              <a:ext uri="{FF2B5EF4-FFF2-40B4-BE49-F238E27FC236}">
                <a16:creationId xmlns:a16="http://schemas.microsoft.com/office/drawing/2014/main" id="{F9EDDB9C-7F86-4A2D-8B50-89881CAFE6FF}"/>
              </a:ext>
            </a:extLst>
          </p:cNvPr>
          <p:cNvPicPr>
            <a:picLocks noGrp="1" noChangeAspect="1"/>
          </p:cNvPicPr>
          <p:nvPr>
            <p:ph type="pic" idx="4294967295"/>
          </p:nvPr>
        </p:nvPicPr>
        <p:blipFill>
          <a:blip r:embed="rId4">
            <a:lum/>
            <a:alphaModFix/>
          </a:blip>
          <a:srcRect/>
          <a:stretch>
            <a:fillRect/>
          </a:stretch>
        </p:blipFill>
        <p:spPr>
          <a:xfrm>
            <a:off x="457200" y="3383280"/>
            <a:ext cx="8739359" cy="3614037"/>
          </a:xfrm>
        </p:spPr>
      </p:pic>
      <p:sp>
        <p:nvSpPr>
          <p:cNvPr id="6" name="Freeform: Shape 5">
            <a:extLst>
              <a:ext uri="{FF2B5EF4-FFF2-40B4-BE49-F238E27FC236}">
                <a16:creationId xmlns:a16="http://schemas.microsoft.com/office/drawing/2014/main" id="{28473C2C-4F80-4D15-B2A9-A7195B95AF23}"/>
              </a:ext>
            </a:extLst>
          </p:cNvPr>
          <p:cNvSpPr/>
          <p:nvPr/>
        </p:nvSpPr>
        <p:spPr>
          <a:xfrm>
            <a:off x="7132320" y="4804577"/>
            <a:ext cx="625175" cy="5456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57241" cap="flat">
            <a:solidFill>
              <a:srgbClr val="EA7500"/>
            </a:solidFill>
            <a:prstDash val="solid"/>
            <a:miter/>
          </a:ln>
        </p:spPr>
        <p:txBody>
          <a:bodyPr vert="horz" wrap="none" lIns="118442" tIns="73435" rIns="118442" bIns="73435"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7" name="Freeform: Shape 6">
            <a:extLst>
              <a:ext uri="{FF2B5EF4-FFF2-40B4-BE49-F238E27FC236}">
                <a16:creationId xmlns:a16="http://schemas.microsoft.com/office/drawing/2014/main" id="{4EB93CD0-4889-4497-9626-5A636A202100}"/>
              </a:ext>
            </a:extLst>
          </p:cNvPr>
          <p:cNvSpPr/>
          <p:nvPr/>
        </p:nvSpPr>
        <p:spPr>
          <a:xfrm>
            <a:off x="8435340" y="4796622"/>
            <a:ext cx="625166" cy="5456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57241" cap="flat">
            <a:solidFill>
              <a:srgbClr val="EA7500"/>
            </a:solidFill>
            <a:prstDash val="solid"/>
            <a:miter/>
          </a:ln>
        </p:spPr>
        <p:txBody>
          <a:bodyPr vert="horz" wrap="none" lIns="118442" tIns="73435" rIns="118442" bIns="73435"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8" name="Straight Connector 7">
            <a:extLst>
              <a:ext uri="{FF2B5EF4-FFF2-40B4-BE49-F238E27FC236}">
                <a16:creationId xmlns:a16="http://schemas.microsoft.com/office/drawing/2014/main" id="{DDC85C96-C16E-4626-8CF5-DDDC630C9A24}"/>
              </a:ext>
            </a:extLst>
          </p:cNvPr>
          <p:cNvSpPr/>
          <p:nvPr/>
        </p:nvSpPr>
        <p:spPr>
          <a:xfrm flipV="1">
            <a:off x="6336197" y="1605165"/>
            <a:ext cx="1172818" cy="13865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cap="flat">
            <a:solidFill>
              <a:srgbClr val="C00000"/>
            </a:solidFill>
            <a:custDash>
              <a:ds d="25491" sp="25491"/>
              <a:ds d="25491" sp="25491"/>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9" name="TextBox 8">
            <a:extLst>
              <a:ext uri="{FF2B5EF4-FFF2-40B4-BE49-F238E27FC236}">
                <a16:creationId xmlns:a16="http://schemas.microsoft.com/office/drawing/2014/main" id="{2C0E5E2F-15A8-4832-95FA-094AA5CFECEF}"/>
              </a:ext>
            </a:extLst>
          </p:cNvPr>
          <p:cNvSpPr txBox="1"/>
          <p:nvPr/>
        </p:nvSpPr>
        <p:spPr>
          <a:xfrm>
            <a:off x="446364" y="2720568"/>
            <a:ext cx="5840227" cy="542220"/>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2C3E50"/>
                </a:solidFill>
                <a:uFillTx/>
                <a:latin typeface="Source Sans Pro" pitchFamily="34"/>
                <a:ea typeface="源ノ角ゴシック Normal" pitchFamily="2"/>
                <a:cs typeface="FreeSans" pitchFamily="2"/>
              </a:rPr>
              <a:t>   </a:t>
            </a:r>
            <a:r>
              <a:rPr lang="en-US" sz="2000" b="1" i="0" u="none" strike="noStrike" kern="1200" cap="none" spc="0" baseline="0">
                <a:solidFill>
                  <a:srgbClr val="C00000"/>
                </a:solidFill>
                <a:uFillTx/>
                <a:latin typeface="Source Sans Pro" pitchFamily="34"/>
                <a:ea typeface="源ノ角ゴシック Normal" pitchFamily="2"/>
                <a:cs typeface="FreeSans" pitchFamily="2"/>
              </a:rPr>
              <a:t>No of connections (and weights to train) is </a:t>
            </a:r>
            <a:r>
              <a:rPr lang="en-US" sz="2000" b="1" i="0" u="none" strike="noStrike" kern="1200" cap="none" spc="0" baseline="0">
                <a:solidFill>
                  <a:srgbClr val="CC0000"/>
                </a:solidFill>
                <a:uFillTx/>
                <a:latin typeface="Source Sans Pro" pitchFamily="34"/>
                <a:ea typeface="源ノ角ゴシック Normal" pitchFamily="2"/>
                <a:cs typeface="FreeSans" pitchFamily="2"/>
              </a:rPr>
              <a:t>7840!</a:t>
            </a:r>
          </a:p>
        </p:txBody>
      </p:sp>
      <p:sp>
        <p:nvSpPr>
          <p:cNvPr id="10" name="Rectangle: Rounded Corners 10">
            <a:extLst>
              <a:ext uri="{FF2B5EF4-FFF2-40B4-BE49-F238E27FC236}">
                <a16:creationId xmlns:a16="http://schemas.microsoft.com/office/drawing/2014/main" id="{FEA90E06-6DE5-47DA-BCAB-91F183C302D5}"/>
              </a:ext>
            </a:extLst>
          </p:cNvPr>
          <p:cNvSpPr/>
          <p:nvPr/>
        </p:nvSpPr>
        <p:spPr>
          <a:xfrm>
            <a:off x="7040880" y="372718"/>
            <a:ext cx="2639836" cy="123245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12701"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11" name="Freeform: Shape 11">
            <a:extLst>
              <a:ext uri="{FF2B5EF4-FFF2-40B4-BE49-F238E27FC236}">
                <a16:creationId xmlns:a16="http://schemas.microsoft.com/office/drawing/2014/main" id="{9AF83F5E-7649-44A4-A72D-3BF2F2AD0503}"/>
              </a:ext>
            </a:extLst>
          </p:cNvPr>
          <p:cNvSpPr/>
          <p:nvPr/>
        </p:nvSpPr>
        <p:spPr>
          <a:xfrm>
            <a:off x="653146" y="5853961"/>
            <a:ext cx="2223189" cy="5456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57241" cap="flat">
            <a:solidFill>
              <a:srgbClr val="00B050"/>
            </a:solidFill>
            <a:prstDash val="solid"/>
            <a:miter/>
          </a:ln>
        </p:spPr>
        <p:txBody>
          <a:bodyPr vert="horz" wrap="none" lIns="118442" tIns="73435" rIns="118442" bIns="73435"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BBA22B9-F953-45F0-ADE1-44C6C407A5B2}"/>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D416D8-0064-469A-A2F0-D6C80E1A1BB7}" type="slidenum">
              <a:t>15</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D965989B-0B2A-40C5-B8C9-1659CAAEECA3}"/>
              </a:ext>
            </a:extLst>
          </p:cNvPr>
          <p:cNvSpPr txBox="1">
            <a:spLocks noGrp="1"/>
          </p:cNvSpPr>
          <p:nvPr>
            <p:ph type="title" idx="4294967295"/>
          </p:nvPr>
        </p:nvSpPr>
        <p:spPr/>
        <p:txBody>
          <a:bodyPr/>
          <a:lstStyle/>
          <a:p>
            <a:pPr lvl="0"/>
            <a:r>
              <a:rPr lang="en-US" sz="3200">
                <a:solidFill>
                  <a:srgbClr val="AFD095"/>
                </a:solidFill>
              </a:rPr>
              <a:t>Modified Cascade</a:t>
            </a:r>
          </a:p>
        </p:txBody>
      </p:sp>
      <p:pic>
        <p:nvPicPr>
          <p:cNvPr id="4" name="Picture 4">
            <a:extLst>
              <a:ext uri="{FF2B5EF4-FFF2-40B4-BE49-F238E27FC236}">
                <a16:creationId xmlns:a16="http://schemas.microsoft.com/office/drawing/2014/main" id="{DA39AECD-D2C4-4848-B091-978F23C3F1F3}"/>
              </a:ext>
            </a:extLst>
          </p:cNvPr>
          <p:cNvPicPr>
            <a:picLocks noChangeAspect="1"/>
          </p:cNvPicPr>
          <p:nvPr/>
        </p:nvPicPr>
        <p:blipFill>
          <a:blip r:embed="rId3">
            <a:lum/>
            <a:alphaModFix/>
          </a:blip>
          <a:srcRect/>
          <a:stretch>
            <a:fillRect/>
          </a:stretch>
        </p:blipFill>
        <p:spPr>
          <a:xfrm>
            <a:off x="133566" y="3200400"/>
            <a:ext cx="9847438" cy="3572780"/>
          </a:xfrm>
          <a:prstGeom prst="rect">
            <a:avLst/>
          </a:prstGeom>
          <a:noFill/>
          <a:ln cap="flat">
            <a:noFill/>
          </a:ln>
        </p:spPr>
      </p:pic>
      <p:sp>
        <p:nvSpPr>
          <p:cNvPr id="5" name="Freeform: Shape 5">
            <a:extLst>
              <a:ext uri="{FF2B5EF4-FFF2-40B4-BE49-F238E27FC236}">
                <a16:creationId xmlns:a16="http://schemas.microsoft.com/office/drawing/2014/main" id="{EC14493F-6054-4DEE-915F-9DD32B061E4C}"/>
              </a:ext>
            </a:extLst>
          </p:cNvPr>
          <p:cNvSpPr/>
          <p:nvPr/>
        </p:nvSpPr>
        <p:spPr>
          <a:xfrm>
            <a:off x="496391" y="6115214"/>
            <a:ext cx="2865116" cy="5456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noFill/>
          <a:ln w="57241" cap="flat">
            <a:solidFill>
              <a:srgbClr val="00B050"/>
            </a:solidFill>
            <a:prstDash val="solid"/>
            <a:miter/>
          </a:ln>
        </p:spPr>
        <p:txBody>
          <a:bodyPr vert="horz" wrap="none" lIns="118442" tIns="73435" rIns="118442" bIns="73435"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25133B3-25A2-4CA5-9E19-1A43DBFD10CA}"/>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315B5BA-A271-44BD-8162-11DB3295A97F}" type="slidenum">
              <a:t>16</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68EA7FAB-86BF-404C-BB77-915F734D65C9}"/>
              </a:ext>
            </a:extLst>
          </p:cNvPr>
          <p:cNvSpPr txBox="1">
            <a:spLocks noGrp="1"/>
          </p:cNvSpPr>
          <p:nvPr>
            <p:ph type="title" idx="4294967295"/>
          </p:nvPr>
        </p:nvSpPr>
        <p:spPr/>
        <p:txBody>
          <a:bodyPr/>
          <a:lstStyle/>
          <a:p>
            <a:pPr lvl="0"/>
            <a:r>
              <a:rPr lang="en-US"/>
              <a:t>Summary &amp; Future Plans</a:t>
            </a:r>
          </a:p>
        </p:txBody>
      </p:sp>
      <p:sp>
        <p:nvSpPr>
          <p:cNvPr id="4" name="Text Placeholder 2">
            <a:extLst>
              <a:ext uri="{FF2B5EF4-FFF2-40B4-BE49-F238E27FC236}">
                <a16:creationId xmlns:a16="http://schemas.microsoft.com/office/drawing/2014/main" id="{C00C47B4-70F9-4928-830A-EA5D388BB6FB}"/>
              </a:ext>
            </a:extLst>
          </p:cNvPr>
          <p:cNvSpPr txBox="1">
            <a:spLocks noGrp="1"/>
          </p:cNvSpPr>
          <p:nvPr>
            <p:ph type="body" idx="4294967295"/>
          </p:nvPr>
        </p:nvSpPr>
        <p:spPr/>
        <p:txBody>
          <a:bodyPr/>
          <a:lstStyle/>
          <a:p>
            <a:pPr marL="457200" lvl="0" indent="-457200">
              <a:lnSpc>
                <a:spcPct val="90000"/>
              </a:lnSpc>
              <a:buClr>
                <a:srgbClr val="2C3E50"/>
              </a:buClr>
              <a:buSzPct val="45000"/>
              <a:buFont typeface="Wingdings" pitchFamily="2"/>
              <a:buChar char="§"/>
            </a:pPr>
            <a:r>
              <a:rPr lang="en-US" sz="2700"/>
              <a:t>We discussed the significance of the feature selection for wide neural networks.</a:t>
            </a:r>
          </a:p>
          <a:p>
            <a:pPr marL="457200" lvl="0" indent="-457200">
              <a:lnSpc>
                <a:spcPct val="90000"/>
              </a:lnSpc>
              <a:buClr>
                <a:srgbClr val="2C3E50"/>
              </a:buClr>
              <a:buSzPct val="45000"/>
              <a:buFont typeface="Wingdings" pitchFamily="2"/>
              <a:buChar char="§"/>
            </a:pPr>
            <a:r>
              <a:rPr lang="en-US" sz="2700"/>
              <a:t>We compared recognition accuracy on the MNIST dataset using two approaches.</a:t>
            </a:r>
          </a:p>
          <a:p>
            <a:pPr marL="457200" lvl="0" indent="-457200">
              <a:lnSpc>
                <a:spcPct val="90000"/>
              </a:lnSpc>
              <a:buClr>
                <a:srgbClr val="2C3E50"/>
              </a:buClr>
              <a:buSzPct val="45000"/>
              <a:buFont typeface="Wingdings" pitchFamily="2"/>
              <a:buChar char="§"/>
            </a:pPr>
            <a:r>
              <a:rPr lang="en-US" sz="2700"/>
              <a:t>We compared wide networks to connected cascades.</a:t>
            </a:r>
          </a:p>
          <a:p>
            <a:pPr marL="457200" lvl="0" indent="-457200">
              <a:lnSpc>
                <a:spcPct val="90000"/>
              </a:lnSpc>
              <a:buClr>
                <a:srgbClr val="2C3E50"/>
              </a:buClr>
              <a:buSzPct val="45000"/>
              <a:buFont typeface="Wingdings" pitchFamily="2"/>
              <a:buChar char="§"/>
            </a:pPr>
            <a:r>
              <a:rPr lang="en-US" sz="2700"/>
              <a:t>We introduced two simple feature significance measures.</a:t>
            </a:r>
          </a:p>
          <a:p>
            <a:pPr marL="457200" lvl="0" indent="-457200">
              <a:lnSpc>
                <a:spcPct val="90000"/>
              </a:lnSpc>
              <a:buClr>
                <a:srgbClr val="2C3E50"/>
              </a:buClr>
              <a:buSzPct val="45000"/>
              <a:buFont typeface="Wingdings" pitchFamily="2"/>
              <a:buChar char="§"/>
            </a:pPr>
            <a:r>
              <a:rPr lang="en-US" sz="2700">
                <a:solidFill>
                  <a:schemeClr val="tx1"/>
                </a:solidFill>
              </a:rPr>
              <a:t>In future, </a:t>
            </a:r>
            <a:r>
              <a:rPr lang="en-US" sz="2700"/>
              <a:t>we want to explore tradeoffs between the number of hidden neurons in wide neural networks vs. width and depth of deep neural networks to better understand tradeoffs between the two parameters in these modern network structures.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1CF7378-7043-4AEB-919D-194F4E97E6DA}"/>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0E91868-B6F3-4517-92A4-4DF00B1FD8B4}" type="slidenum">
              <a:t>17</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9D87A250-5ED9-4D29-BE2B-AE7D717CE9BA}"/>
              </a:ext>
            </a:extLst>
          </p:cNvPr>
          <p:cNvSpPr txBox="1">
            <a:spLocks noGrp="1"/>
          </p:cNvSpPr>
          <p:nvPr>
            <p:ph type="title" idx="4294967295"/>
          </p:nvPr>
        </p:nvSpPr>
        <p:spPr>
          <a:xfrm>
            <a:off x="3330519" y="2435495"/>
            <a:ext cx="3412559" cy="1616842"/>
          </a:xfrm>
        </p:spPr>
        <p:txBody>
          <a:bodyPr/>
          <a:lstStyle/>
          <a:p>
            <a:pPr lvl="0"/>
            <a:r>
              <a:rPr lang="zh-CN" altLang="en-US" sz="9600">
                <a:latin typeface="Noto Sans CJK KR Black" pitchFamily="34"/>
              </a:rPr>
              <a:t>謝謝</a:t>
            </a:r>
          </a:p>
        </p:txBody>
      </p:sp>
      <p:pic>
        <p:nvPicPr>
          <p:cNvPr id="4" name="Picture 3">
            <a:extLst>
              <a:ext uri="{FF2B5EF4-FFF2-40B4-BE49-F238E27FC236}">
                <a16:creationId xmlns:a16="http://schemas.microsoft.com/office/drawing/2014/main" id="{92516DE9-9553-4BE5-9C8D-C8930614F3BD}"/>
              </a:ext>
            </a:extLst>
          </p:cNvPr>
          <p:cNvPicPr>
            <a:picLocks noChangeAspect="1"/>
          </p:cNvPicPr>
          <p:nvPr/>
        </p:nvPicPr>
        <p:blipFill>
          <a:blip r:embed="rId3"/>
          <a:stretch>
            <a:fillRect/>
          </a:stretch>
        </p:blipFill>
        <p:spPr>
          <a:xfrm>
            <a:off x="0" y="6535088"/>
            <a:ext cx="10080629" cy="1024585"/>
          </a:xfrm>
          <a:prstGeom prst="rect">
            <a:avLst/>
          </a:prstGeom>
          <a:noFill/>
          <a:ln cap="flat">
            <a:noFill/>
          </a:ln>
        </p:spPr>
      </p:pic>
      <p:pic>
        <p:nvPicPr>
          <p:cNvPr id="5" name="Picture 4">
            <a:extLst>
              <a:ext uri="{FF2B5EF4-FFF2-40B4-BE49-F238E27FC236}">
                <a16:creationId xmlns:a16="http://schemas.microsoft.com/office/drawing/2014/main" id="{04E9A0B0-AF53-4074-A701-B9BF23AE22B7}"/>
              </a:ext>
            </a:extLst>
          </p:cNvPr>
          <p:cNvPicPr>
            <a:picLocks noChangeAspect="1"/>
          </p:cNvPicPr>
          <p:nvPr/>
        </p:nvPicPr>
        <p:blipFill>
          <a:blip r:embed="rId4"/>
          <a:stretch>
            <a:fillRect/>
          </a:stretch>
        </p:blipFill>
        <p:spPr>
          <a:xfrm>
            <a:off x="-2980" y="-6528"/>
            <a:ext cx="10079568" cy="1187147"/>
          </a:xfrm>
          <a:prstGeom prst="rect">
            <a:avLst/>
          </a:prstGeom>
          <a:noFill/>
          <a:ln cap="flat">
            <a:noFill/>
          </a:ln>
        </p:spPr>
      </p:pic>
      <p:sp>
        <p:nvSpPr>
          <p:cNvPr id="6" name="pole tekstowe 2">
            <a:extLst>
              <a:ext uri="{FF2B5EF4-FFF2-40B4-BE49-F238E27FC236}">
                <a16:creationId xmlns:a16="http://schemas.microsoft.com/office/drawing/2014/main" id="{6D432781-3448-433D-B96E-B2566375D5E3}"/>
              </a:ext>
            </a:extLst>
          </p:cNvPr>
          <p:cNvSpPr txBox="1"/>
          <p:nvPr/>
        </p:nvSpPr>
        <p:spPr>
          <a:xfrm>
            <a:off x="148809" y="4097362"/>
            <a:ext cx="8640732" cy="2421175"/>
          </a:xfrm>
          <a:prstGeom prst="rect">
            <a:avLst/>
          </a:prstGeom>
          <a:noFill/>
          <a:ln cap="flat">
            <a:noFill/>
          </a:ln>
        </p:spPr>
        <p:txBody>
          <a:bodyPr vert="horz" wrap="square" lIns="91440" tIns="45720" rIns="91440" bIns="45720" anchor="t" anchorCtr="0" compatLnSpc="1">
            <a:spAutoFit/>
          </a:bodyPr>
          <a:lstStyle/>
          <a:p>
            <a:pPr marL="287999" marR="0" lvl="0" indent="-287999" algn="l" defTabSz="914400" rtl="0" fontAlgn="auto" hangingPunct="1">
              <a:lnSpc>
                <a:spcPct val="100000"/>
              </a:lnSpc>
              <a:spcBef>
                <a:spcPts val="200"/>
              </a:spcBef>
              <a:spcAft>
                <a:spcPts val="0"/>
              </a:spcAft>
              <a:buSzPct val="100000"/>
              <a:buFont typeface="Calibri Light"/>
              <a:buAutoNum type="arabicPeriod"/>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cs typeface="Arial" pitchFamily="34"/>
              </a:rPr>
              <a:t>Basawaraj, </a:t>
            </a:r>
            <a:r>
              <a:rPr lang="en-US" sz="1100" b="1" i="0" u="none" strike="noStrike" kern="1200" cap="none" spc="0" baseline="0">
                <a:solidFill>
                  <a:srgbClr val="000000"/>
                </a:solidFill>
                <a:uFillTx/>
                <a:latin typeface="Calibri"/>
                <a:cs typeface="Arial" pitchFamily="34"/>
              </a:rPr>
              <a:t>J. A. Starzyk, A. Horzyk</a:t>
            </a:r>
            <a:r>
              <a:rPr lang="en-US" sz="1100" b="0" i="0" u="none" strike="noStrike" kern="1200" cap="none" spc="0" baseline="0">
                <a:solidFill>
                  <a:srgbClr val="000000"/>
                </a:solidFill>
                <a:uFillTx/>
                <a:latin typeface="Calibri"/>
                <a:cs typeface="Arial" pitchFamily="34"/>
              </a:rPr>
              <a:t>, Episodic Memory in Minicolumn Associative Knowledge Graphs, IEEE Transactions on Neural Networks and Learning Systems, Vol. 30, Issue 11, 2019, pp. 3505-3516, DOI: 10.1109/TNNLS.2019.2927106 (TNNLS-2018-P-9932), IF = 7.982.</a:t>
            </a:r>
          </a:p>
          <a:p>
            <a:pPr marL="287999" marR="0" lvl="0" indent="-287999" algn="l" defTabSz="914400" rtl="0" fontAlgn="auto" hangingPunct="1">
              <a:lnSpc>
                <a:spcPct val="100000"/>
              </a:lnSpc>
              <a:spcBef>
                <a:spcPts val="200"/>
              </a:spcBef>
              <a:spcAft>
                <a:spcPts val="0"/>
              </a:spcAft>
              <a:buSzPct val="100000"/>
              <a:buFont typeface="Calibri Light"/>
              <a:buAutoNum type="arabicPeriod"/>
              <a:tabLst/>
              <a:defRPr sz="1800" b="0" i="0" u="none" strike="noStrike" kern="0" cap="none" spc="0" baseline="0">
                <a:solidFill>
                  <a:srgbClr val="000000"/>
                </a:solidFill>
                <a:uFillTx/>
              </a:defRPr>
            </a:pPr>
            <a:r>
              <a:rPr lang="en-US" sz="1100" b="1" i="0" u="none" strike="noStrike" kern="1200" cap="none" spc="0" baseline="0">
                <a:solidFill>
                  <a:srgbClr val="000000"/>
                </a:solidFill>
                <a:uFillTx/>
                <a:latin typeface="Calibri"/>
                <a:cs typeface="Arial" pitchFamily="34"/>
              </a:rPr>
              <a:t>J. A. Starzyk</a:t>
            </a:r>
            <a:r>
              <a:rPr lang="en-US" sz="1100" b="0" i="0" u="none" strike="noStrike" kern="1200" cap="none" spc="0" baseline="0">
                <a:solidFill>
                  <a:srgbClr val="000000"/>
                </a:solidFill>
                <a:uFillTx/>
                <a:latin typeface="Calibri"/>
                <a:cs typeface="Arial" pitchFamily="34"/>
              </a:rPr>
              <a:t>, Ł. Maciura</a:t>
            </a:r>
            <a:r>
              <a:rPr lang="en-US" sz="1100" b="1" i="0" u="none" strike="noStrike" kern="1200" cap="none" spc="0" baseline="0">
                <a:solidFill>
                  <a:srgbClr val="000000"/>
                </a:solidFill>
                <a:uFillTx/>
                <a:latin typeface="Calibri"/>
                <a:cs typeface="Arial" pitchFamily="34"/>
              </a:rPr>
              <a:t>, A. Horzyk</a:t>
            </a:r>
            <a:r>
              <a:rPr lang="en-US" sz="1100" b="0" i="0" u="none" strike="noStrike" kern="1200" cap="none" spc="0" baseline="0">
                <a:solidFill>
                  <a:srgbClr val="000000"/>
                </a:solidFill>
                <a:uFillTx/>
                <a:latin typeface="Calibri"/>
                <a:cs typeface="Arial" pitchFamily="34"/>
              </a:rPr>
              <a:t>, Associative Memories with Synaptic Delays, IEEE Transactions on Neural Networks and Learning Systems, Vol. .., Issue .., 2019, pp. ... - ..., DOI: 10.1109/TNNLS.2019.2921143 (TNNLS-2018-P-9188), IF = 7.982.</a:t>
            </a:r>
          </a:p>
          <a:p>
            <a:pPr marL="287999" marR="0" lvl="0" indent="-287999" algn="l" defTabSz="914400" rtl="0" fontAlgn="auto" hangingPunct="1">
              <a:lnSpc>
                <a:spcPct val="100000"/>
              </a:lnSpc>
              <a:spcBef>
                <a:spcPts val="200"/>
              </a:spcBef>
              <a:spcAft>
                <a:spcPts val="0"/>
              </a:spcAft>
              <a:buSzPct val="100000"/>
              <a:buFont typeface="Calibri Light"/>
              <a:buAutoNum type="arabicPeriod"/>
              <a:tabLst/>
              <a:defRPr sz="1800" b="0" i="0" u="none" strike="noStrike" kern="0" cap="none" spc="0" baseline="0">
                <a:solidFill>
                  <a:srgbClr val="000000"/>
                </a:solidFill>
                <a:uFillTx/>
              </a:defRPr>
            </a:pPr>
            <a:r>
              <a:rPr lang="en-GB" sz="1100" b="1" i="0" u="none" strike="noStrike" kern="1200" cap="none" spc="0" baseline="0">
                <a:solidFill>
                  <a:srgbClr val="000000"/>
                </a:solidFill>
                <a:uFillTx/>
                <a:latin typeface="Calibri"/>
                <a:cs typeface="Arial" pitchFamily="34"/>
              </a:rPr>
              <a:t>A. Horzyk</a:t>
            </a:r>
            <a:r>
              <a:rPr lang="en-GB" sz="1100" b="0" i="0" u="none" strike="noStrike" kern="1200" cap="none" spc="0" baseline="0">
                <a:solidFill>
                  <a:srgbClr val="000000"/>
                </a:solidFill>
                <a:uFillTx/>
                <a:latin typeface="Calibri"/>
                <a:cs typeface="Arial" pitchFamily="34"/>
              </a:rPr>
              <a:t>, </a:t>
            </a:r>
            <a:r>
              <a:rPr lang="en-GB" sz="1100" b="1" i="0" u="none" strike="noStrike" kern="1200" cap="none" spc="0" baseline="0">
                <a:solidFill>
                  <a:srgbClr val="000000"/>
                </a:solidFill>
                <a:uFillTx/>
                <a:latin typeface="Calibri"/>
                <a:cs typeface="Arial" pitchFamily="34"/>
              </a:rPr>
              <a:t>J. A. Starzyk</a:t>
            </a:r>
            <a:r>
              <a:rPr lang="en-GB" sz="1100" b="0" i="0" u="none" strike="noStrike" kern="1200" cap="none" spc="0" baseline="0">
                <a:solidFill>
                  <a:srgbClr val="000000"/>
                </a:solidFill>
                <a:uFillTx/>
                <a:latin typeface="Calibri"/>
                <a:cs typeface="Arial" pitchFamily="34"/>
              </a:rPr>
              <a:t>, J. Graham, Integration of Semantic and Episodic Memories, IEEE Transactions on Neural Networks and Learning Systems, Vol. 28, Issue 12, Dec. 2017, pp. 3084 - 3095, DOI: 10.1109/TNNLS.2017.2728203, IF = 6.108.</a:t>
            </a:r>
            <a:endParaRPr lang="en-US" sz="1100" b="0" i="0" u="none" strike="noStrike" kern="1200" cap="none" spc="0" baseline="0">
              <a:solidFill>
                <a:srgbClr val="000000"/>
              </a:solidFill>
              <a:uFillTx/>
              <a:latin typeface="Calibri"/>
              <a:cs typeface="Arial" pitchFamily="34"/>
            </a:endParaRPr>
          </a:p>
          <a:p>
            <a:pPr marL="287999" marR="0" lvl="0" indent="-287999" algn="l" defTabSz="914400" rtl="0" fontAlgn="auto" hangingPunct="1">
              <a:lnSpc>
                <a:spcPct val="100000"/>
              </a:lnSpc>
              <a:spcBef>
                <a:spcPts val="200"/>
              </a:spcBef>
              <a:spcAft>
                <a:spcPts val="0"/>
              </a:spcAft>
              <a:buSzPct val="100000"/>
              <a:buFont typeface="Calibri Light"/>
              <a:buAutoNum type="arabicPeriod"/>
              <a:tabLst/>
              <a:defRPr sz="1800" b="0" i="0" u="none" strike="noStrike" kern="0" cap="none" spc="0" baseline="0">
                <a:solidFill>
                  <a:srgbClr val="000000"/>
                </a:solidFill>
                <a:uFillTx/>
              </a:defRPr>
            </a:pPr>
            <a:r>
              <a:rPr lang="en-US" sz="1100" b="1" i="0" u="none" strike="noStrike" kern="1200" cap="none" spc="0" baseline="0">
                <a:solidFill>
                  <a:srgbClr val="000000"/>
                </a:solidFill>
                <a:uFillTx/>
                <a:latin typeface="Calibri"/>
                <a:cs typeface="Arial" pitchFamily="34"/>
              </a:rPr>
              <a:t>A. Horzyk</a:t>
            </a:r>
            <a:r>
              <a:rPr lang="pl-PL" sz="1100" b="1" i="0" u="none" strike="noStrike" kern="1200" cap="none" spc="0" baseline="0">
                <a:solidFill>
                  <a:srgbClr val="000000"/>
                </a:solidFill>
                <a:uFillTx/>
                <a:latin typeface="Calibri"/>
                <a:cs typeface="Arial" pitchFamily="34"/>
              </a:rPr>
              <a:t>, </a:t>
            </a:r>
            <a:r>
              <a:rPr lang="en-US" sz="1100" b="1" i="0" u="none" strike="noStrike" kern="1200" cap="none" spc="0" baseline="0">
                <a:solidFill>
                  <a:srgbClr val="000000"/>
                </a:solidFill>
                <a:uFillTx/>
                <a:latin typeface="Calibri"/>
                <a:cs typeface="Arial" pitchFamily="34"/>
              </a:rPr>
              <a:t>J.A. Starzyk</a:t>
            </a:r>
            <a:r>
              <a:rPr lang="en-US" sz="1100" b="0" i="0" u="none" strike="noStrike" kern="1200" cap="none" spc="0" baseline="0">
                <a:solidFill>
                  <a:srgbClr val="000000"/>
                </a:solidFill>
                <a:uFillTx/>
                <a:latin typeface="Calibri"/>
                <a:cs typeface="Arial" pitchFamily="34"/>
              </a:rPr>
              <a:t>, </a:t>
            </a:r>
            <a:r>
              <a:rPr lang="en-US" sz="1100" b="1" i="1" u="none" strike="noStrike" kern="1200" cap="none" spc="0" baseline="0">
                <a:solidFill>
                  <a:srgbClr val="000000"/>
                </a:solidFill>
                <a:uFillTx/>
                <a:latin typeface="Calibri"/>
                <a:cs typeface="Arial" pitchFamily="34"/>
              </a:rPr>
              <a:t>Fast Neural Network Adaptation with Associative Pulsing Neurons</a:t>
            </a:r>
            <a:r>
              <a:rPr lang="en-US" sz="1100" b="0" i="0" u="none" strike="noStrike" kern="1200" cap="none" spc="0" baseline="0">
                <a:solidFill>
                  <a:srgbClr val="000000"/>
                </a:solidFill>
                <a:uFillTx/>
                <a:latin typeface="Calibri"/>
                <a:cs typeface="Arial" pitchFamily="34"/>
              </a:rPr>
              <a:t>, IEEE Xplore, In: 2017 IEEE Symposium Series on Computational Intelligence, pp. 339</a:t>
            </a:r>
            <a:r>
              <a:rPr lang="pl-PL" sz="1100" b="0" i="0" u="none" strike="noStrike" kern="1200" cap="none" spc="0" baseline="0">
                <a:solidFill>
                  <a:srgbClr val="000000"/>
                </a:solidFill>
                <a:uFillTx/>
                <a:latin typeface="Calibri"/>
                <a:cs typeface="Arial" pitchFamily="34"/>
              </a:rPr>
              <a:t>  </a:t>
            </a:r>
            <a:r>
              <a:rPr lang="en-US" sz="1100" b="0" i="0" u="none" strike="noStrike" kern="1200" cap="none" spc="0" baseline="0">
                <a:solidFill>
                  <a:srgbClr val="000000"/>
                </a:solidFill>
                <a:uFillTx/>
                <a:latin typeface="Calibri"/>
                <a:cs typeface="Arial" pitchFamily="34"/>
              </a:rPr>
              <a:t>-346, 2017, </a:t>
            </a:r>
            <a:r>
              <a:rPr lang="en-US" sz="1100" b="0" i="0" u="none" strike="noStrike" kern="1200" cap="none" spc="0" baseline="0">
                <a:solidFill>
                  <a:srgbClr val="000000"/>
                </a:solidFill>
                <a:uFillTx/>
                <a:latin typeface="Calibri"/>
                <a:cs typeface="Arial" pitchFamily="34"/>
                <a:hlinkClick r:id="rId5"/>
              </a:rPr>
              <a:t>DOI: 10.1109/SSCI.2017.8285369</a:t>
            </a:r>
            <a:r>
              <a:rPr lang="en-US" sz="1100" b="0" i="0" u="none" strike="noStrike" kern="1200" cap="none" spc="0" baseline="0">
                <a:solidFill>
                  <a:srgbClr val="000000"/>
                </a:solidFill>
                <a:uFillTx/>
                <a:latin typeface="Calibri"/>
                <a:cs typeface="Arial" pitchFamily="34"/>
              </a:rPr>
              <a:t>.</a:t>
            </a:r>
          </a:p>
          <a:p>
            <a:pPr marL="287999" marR="0" lvl="0" indent="-287999" algn="l" defTabSz="914400" rtl="0" fontAlgn="auto" hangingPunct="1">
              <a:lnSpc>
                <a:spcPct val="100000"/>
              </a:lnSpc>
              <a:spcBef>
                <a:spcPts val="200"/>
              </a:spcBef>
              <a:spcAft>
                <a:spcPts val="0"/>
              </a:spcAft>
              <a:buSzPct val="100000"/>
              <a:buFont typeface="Calibri Light"/>
              <a:buAutoNum type="arabicPeriod"/>
              <a:tabLst/>
              <a:defRPr sz="1800" b="0" i="0" u="none" strike="noStrike" kern="0" cap="none" spc="0" baseline="0">
                <a:solidFill>
                  <a:srgbClr val="000000"/>
                </a:solidFill>
                <a:uFillTx/>
              </a:defRPr>
            </a:pPr>
            <a:r>
              <a:rPr lang="en-US" sz="1100" b="1" i="0" u="none" strike="noStrike" kern="1200" cap="none" spc="0" baseline="0">
                <a:solidFill>
                  <a:srgbClr val="000000"/>
                </a:solidFill>
                <a:uFillTx/>
                <a:latin typeface="Calibri"/>
                <a:cs typeface="Arial" pitchFamily="34"/>
              </a:rPr>
              <a:t>A. Horzyk</a:t>
            </a:r>
            <a:r>
              <a:rPr lang="en-US" sz="1100" b="0" i="0" u="none" strike="noStrike" kern="1200" cap="none" spc="0" baseline="0">
                <a:solidFill>
                  <a:srgbClr val="000000"/>
                </a:solidFill>
                <a:uFillTx/>
                <a:latin typeface="Calibri"/>
                <a:cs typeface="Arial" pitchFamily="34"/>
              </a:rPr>
              <a:t>, </a:t>
            </a:r>
            <a:r>
              <a:rPr lang="en-US" sz="1100" b="1" i="1" u="none" strike="noStrike" kern="1200" cap="none" spc="0" baseline="0">
                <a:solidFill>
                  <a:srgbClr val="000000"/>
                </a:solidFill>
                <a:uFillTx/>
                <a:latin typeface="Calibri"/>
                <a:cs typeface="Arial" pitchFamily="34"/>
              </a:rPr>
              <a:t>Neurons Can Sort Data Efficiently</a:t>
            </a:r>
            <a:r>
              <a:rPr lang="en-US" sz="1100" b="0" i="0" u="none" strike="noStrike" kern="1200" cap="none" spc="0" baseline="0">
                <a:solidFill>
                  <a:srgbClr val="000000"/>
                </a:solidFill>
                <a:uFillTx/>
                <a:latin typeface="Calibri"/>
                <a:cs typeface="Arial" pitchFamily="34"/>
              </a:rPr>
              <a:t>, Proc. of ICAISC 2017, Springer-Verlag, LNAI, 2017, pp. 64</a:t>
            </a:r>
            <a:r>
              <a:rPr lang="pl-PL" sz="1100" b="0" i="0" u="none" strike="noStrike" kern="1200" cap="none" spc="0" baseline="0">
                <a:solidFill>
                  <a:srgbClr val="000000"/>
                </a:solidFill>
                <a:uFillTx/>
                <a:latin typeface="Calibri"/>
                <a:cs typeface="Arial" pitchFamily="34"/>
              </a:rPr>
              <a:t> </a:t>
            </a:r>
            <a:r>
              <a:rPr lang="en-US" sz="1100" b="0" i="0" u="none" strike="noStrike" kern="1200" cap="none" spc="0" baseline="0">
                <a:solidFill>
                  <a:srgbClr val="000000"/>
                </a:solidFill>
                <a:uFillTx/>
                <a:latin typeface="Calibri"/>
                <a:cs typeface="Arial" pitchFamily="34"/>
              </a:rPr>
              <a:t>-</a:t>
            </a:r>
            <a:r>
              <a:rPr lang="pl-PL" sz="1100" b="0" i="0" u="none" strike="noStrike" kern="1200" cap="none" spc="0" baseline="0">
                <a:solidFill>
                  <a:srgbClr val="000000"/>
                </a:solidFill>
                <a:uFillTx/>
                <a:latin typeface="Calibri"/>
                <a:cs typeface="Arial" pitchFamily="34"/>
              </a:rPr>
              <a:t> </a:t>
            </a:r>
            <a:r>
              <a:rPr lang="en-US" sz="1100" b="0" i="0" u="none" strike="noStrike" kern="1200" cap="none" spc="0" baseline="0">
                <a:solidFill>
                  <a:srgbClr val="000000"/>
                </a:solidFill>
                <a:uFillTx/>
                <a:latin typeface="Calibri"/>
                <a:cs typeface="Arial" pitchFamily="34"/>
              </a:rPr>
              <a:t>74, </a:t>
            </a:r>
            <a:r>
              <a:rPr lang="en-US" sz="1100" b="0" i="0" u="none" strike="noStrike" kern="1200" cap="none" spc="0" baseline="0">
                <a:solidFill>
                  <a:srgbClr val="000000"/>
                </a:solidFill>
                <a:uFillTx/>
                <a:latin typeface="Calibri"/>
                <a:cs typeface="Arial" pitchFamily="34"/>
                <a:hlinkClick r:id="rId6"/>
              </a:rPr>
              <a:t>ICAISC BEST PAPER AWARD 2017</a:t>
            </a:r>
            <a:r>
              <a:rPr lang="en-US" sz="1100" b="0" i="0" u="none" strike="noStrike" kern="1200" cap="none" spc="0" baseline="0">
                <a:solidFill>
                  <a:srgbClr val="000000"/>
                </a:solidFill>
                <a:uFillTx/>
                <a:latin typeface="Calibri"/>
                <a:cs typeface="Arial" pitchFamily="34"/>
              </a:rPr>
              <a:t> sponsored by Springer.</a:t>
            </a:r>
          </a:p>
          <a:p>
            <a:pPr marL="287999" marR="0" lvl="0" indent="-287999" algn="l" defTabSz="914400" rtl="0" fontAlgn="auto" hangingPunct="1">
              <a:lnSpc>
                <a:spcPct val="100000"/>
              </a:lnSpc>
              <a:spcBef>
                <a:spcPts val="200"/>
              </a:spcBef>
              <a:spcAft>
                <a:spcPts val="0"/>
              </a:spcAft>
              <a:buSzPct val="100000"/>
              <a:buFont typeface="Calibri Light"/>
              <a:buAutoNum type="arabicPeriod"/>
              <a:tabLst/>
              <a:defRPr sz="1800" b="0" i="0" u="none" strike="noStrike" kern="0" cap="none" spc="0" baseline="0">
                <a:solidFill>
                  <a:srgbClr val="000000"/>
                </a:solidFill>
                <a:uFillTx/>
              </a:defRPr>
            </a:pPr>
            <a:r>
              <a:rPr lang="en-US" sz="1100" b="1" i="0" u="none" strike="noStrike" kern="1200" cap="none" spc="0" baseline="0">
                <a:solidFill>
                  <a:srgbClr val="000000"/>
                </a:solidFill>
                <a:uFillTx/>
                <a:latin typeface="Calibri"/>
                <a:cs typeface="Arial" pitchFamily="34"/>
              </a:rPr>
              <a:t>A. Horzyk</a:t>
            </a:r>
            <a:r>
              <a:rPr lang="en-US" sz="1100" b="0" i="0" u="none" strike="noStrike" kern="1200" cap="none" spc="0" baseline="0">
                <a:solidFill>
                  <a:srgbClr val="000000"/>
                </a:solidFill>
                <a:uFillTx/>
                <a:latin typeface="Calibri"/>
                <a:cs typeface="Arial" pitchFamily="34"/>
              </a:rPr>
              <a:t>, </a:t>
            </a:r>
            <a:r>
              <a:rPr lang="en-US" sz="1100" b="1" i="0" u="none" strike="noStrike" kern="1200" cap="none" spc="0" baseline="0">
                <a:solidFill>
                  <a:srgbClr val="000000"/>
                </a:solidFill>
                <a:uFillTx/>
                <a:latin typeface="Calibri"/>
                <a:cs typeface="Arial" pitchFamily="34"/>
              </a:rPr>
              <a:t>J. A. Starzyk </a:t>
            </a:r>
            <a:r>
              <a:rPr lang="en-US" sz="1100" b="0" i="0" u="none" strike="noStrike" kern="1200" cap="none" spc="0" baseline="0">
                <a:solidFill>
                  <a:srgbClr val="000000"/>
                </a:solidFill>
                <a:uFillTx/>
                <a:latin typeface="Calibri"/>
                <a:cs typeface="Arial" pitchFamily="34"/>
              </a:rPr>
              <a:t>and Basawaraj, </a:t>
            </a:r>
            <a:r>
              <a:rPr lang="en-US" sz="1100" b="1" i="1" u="none" strike="noStrike" kern="1200" cap="none" spc="0" baseline="0">
                <a:solidFill>
                  <a:srgbClr val="000000"/>
                </a:solidFill>
                <a:uFillTx/>
                <a:latin typeface="Calibri"/>
                <a:cs typeface="Arial" pitchFamily="34"/>
              </a:rPr>
              <a:t>Emergent creativity in declarative memories</a:t>
            </a:r>
            <a:r>
              <a:rPr lang="en-US" sz="1100" b="0" i="0" u="none" strike="noStrike" kern="1200" cap="none" spc="0" baseline="0">
                <a:solidFill>
                  <a:srgbClr val="000000"/>
                </a:solidFill>
                <a:uFillTx/>
                <a:latin typeface="Calibri"/>
                <a:cs typeface="Arial" pitchFamily="34"/>
              </a:rPr>
              <a:t>, IEEE Xplore, In: 2016 IEEE Symposium Series on Computational Intelligence, Greece, Athens: Institute of Electrical and Electronics Engineers, Curran Associates, Inc. 57 Morehouse Lane Red Hook, NY 12571 USA, 2016, ISBN 978-1-5090-4239-5, pp. 1</a:t>
            </a:r>
            <a:r>
              <a:rPr lang="pl-PL" sz="1100" b="0" i="0" u="none" strike="noStrike" kern="1200" cap="none" spc="0" baseline="0">
                <a:solidFill>
                  <a:srgbClr val="000000"/>
                </a:solidFill>
                <a:uFillTx/>
                <a:latin typeface="Calibri"/>
                <a:cs typeface="Arial" pitchFamily="34"/>
              </a:rPr>
              <a:t> </a:t>
            </a:r>
            <a:r>
              <a:rPr lang="en-US" sz="1100" b="0" i="0" u="none" strike="noStrike" kern="1200" cap="none" spc="0" baseline="0">
                <a:solidFill>
                  <a:srgbClr val="000000"/>
                </a:solidFill>
                <a:uFillTx/>
                <a:latin typeface="Calibri"/>
                <a:cs typeface="Arial" pitchFamily="34"/>
              </a:rPr>
              <a:t>-</a:t>
            </a:r>
            <a:r>
              <a:rPr lang="pl-PL" sz="1100" b="0" i="0" u="none" strike="noStrike" kern="1200" cap="none" spc="0" baseline="0">
                <a:solidFill>
                  <a:srgbClr val="000000"/>
                </a:solidFill>
                <a:uFillTx/>
                <a:latin typeface="Calibri"/>
                <a:cs typeface="Arial" pitchFamily="34"/>
              </a:rPr>
              <a:t> </a:t>
            </a:r>
            <a:r>
              <a:rPr lang="en-US" sz="1100" b="0" i="0" u="none" strike="noStrike" kern="1200" cap="none" spc="0" baseline="0">
                <a:solidFill>
                  <a:srgbClr val="000000"/>
                </a:solidFill>
                <a:uFillTx/>
                <a:latin typeface="Calibri"/>
                <a:cs typeface="Arial" pitchFamily="34"/>
              </a:rPr>
              <a:t>8, </a:t>
            </a:r>
            <a:r>
              <a:rPr lang="en-US" sz="1100" b="0" i="0" u="none" strike="noStrike" kern="1200" cap="none" spc="0" baseline="0">
                <a:solidFill>
                  <a:srgbClr val="000000"/>
                </a:solidFill>
                <a:uFillTx/>
                <a:latin typeface="Calibri"/>
                <a:cs typeface="Arial" pitchFamily="34"/>
                <a:hlinkClick r:id="rId7"/>
              </a:rPr>
              <a:t>DOI: 10.1109/SSCI.2016.7850029</a:t>
            </a:r>
            <a:r>
              <a:rPr lang="en-US" sz="1100" b="0" i="0" u="none" strike="noStrike" kern="1200" cap="none" spc="0" baseline="0">
                <a:solidFill>
                  <a:srgbClr val="000000"/>
                </a:solidFill>
                <a:uFillTx/>
                <a:latin typeface="Calibri"/>
                <a:cs typeface="Arial" pitchFamily="34"/>
              </a:rPr>
              <a:t>.</a:t>
            </a:r>
          </a:p>
        </p:txBody>
      </p:sp>
      <p:grpSp>
        <p:nvGrpSpPr>
          <p:cNvPr id="7" name="Group 20">
            <a:extLst>
              <a:ext uri="{FF2B5EF4-FFF2-40B4-BE49-F238E27FC236}">
                <a16:creationId xmlns:a16="http://schemas.microsoft.com/office/drawing/2014/main" id="{5D3A24DE-FC47-4F2E-B6A7-F207636C456C}"/>
              </a:ext>
            </a:extLst>
          </p:cNvPr>
          <p:cNvGrpSpPr/>
          <p:nvPr/>
        </p:nvGrpSpPr>
        <p:grpSpPr>
          <a:xfrm>
            <a:off x="7155509" y="1352150"/>
            <a:ext cx="2669097" cy="895801"/>
            <a:chOff x="7155509" y="1352150"/>
            <a:chExt cx="2669097" cy="895801"/>
          </a:xfrm>
        </p:grpSpPr>
        <p:pic>
          <p:nvPicPr>
            <p:cNvPr id="8" name="Obraz 12">
              <a:extLst>
                <a:ext uri="{FF2B5EF4-FFF2-40B4-BE49-F238E27FC236}">
                  <a16:creationId xmlns:a16="http://schemas.microsoft.com/office/drawing/2014/main" id="{EF81685C-2174-492C-8A8B-D87191E0F632}"/>
                </a:ext>
              </a:extLst>
            </p:cNvPr>
            <p:cNvPicPr>
              <a:picLocks noChangeAspect="1"/>
            </p:cNvPicPr>
            <p:nvPr/>
          </p:nvPicPr>
          <p:blipFill>
            <a:blip r:embed="rId8"/>
            <a:stretch>
              <a:fillRect/>
            </a:stretch>
          </p:blipFill>
          <p:spPr>
            <a:xfrm>
              <a:off x="7155509" y="1352150"/>
              <a:ext cx="677588" cy="895801"/>
            </a:xfrm>
            <a:prstGeom prst="rect">
              <a:avLst/>
            </a:prstGeom>
            <a:noFill/>
            <a:ln cap="flat">
              <a:noFill/>
            </a:ln>
          </p:spPr>
        </p:pic>
        <p:sp>
          <p:nvSpPr>
            <p:cNvPr id="9" name="Podtytuł 9">
              <a:extLst>
                <a:ext uri="{FF2B5EF4-FFF2-40B4-BE49-F238E27FC236}">
                  <a16:creationId xmlns:a16="http://schemas.microsoft.com/office/drawing/2014/main" id="{90A5A65A-23F5-4D2E-85A3-EA96A3E7E294}"/>
                </a:ext>
              </a:extLst>
            </p:cNvPr>
            <p:cNvSpPr txBox="1"/>
            <p:nvPr/>
          </p:nvSpPr>
          <p:spPr>
            <a:xfrm>
              <a:off x="7694365" y="1447906"/>
              <a:ext cx="1655630" cy="704280"/>
            </a:xfrm>
            <a:prstGeom prst="rect">
              <a:avLst/>
            </a:prstGeom>
            <a:noFill/>
            <a:ln cap="flat">
              <a:noFill/>
            </a:ln>
          </p:spPr>
          <p:txBody>
            <a:bodyPr vert="horz" wrap="square" lIns="91440" tIns="45720" rIns="91440" bIns="45720" anchor="t" anchorCtr="1" compatLnSpc="1">
              <a:noAutofit/>
            </a:bodyPr>
            <a:lstStyle/>
            <a:p>
              <a:pPr marL="0" marR="0" lvl="0" indent="0" algn="ctr" defTabSz="755952" rtl="0" fontAlgn="auto" hangingPunct="1">
                <a:lnSpc>
                  <a:spcPct val="10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rPr>
                <a:t>Adrian Horzyk</a:t>
              </a:r>
              <a:endParaRPr lang="en-GB" sz="11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755952" rtl="0" fontAlgn="auto" hangingPunct="1">
                <a:lnSpc>
                  <a:spcPct val="10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hlinkClick r:id="rId9"/>
                </a:rPr>
                <a:t>horzyk@agh.edu.pl</a:t>
              </a:r>
              <a:endParaRPr lang="en-GB" sz="11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755952" rtl="0" fontAlgn="auto" hangingPunct="1">
                <a:lnSpc>
                  <a:spcPct val="10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rPr>
                <a:t>Google: </a:t>
              </a:r>
              <a:r>
                <a:rPr lang="pl-PL" sz="1100" b="1" i="0" u="none" strike="noStrike" kern="1200" cap="none" spc="0" baseline="0">
                  <a:solidFill>
                    <a:srgbClr val="F2F2F2"/>
                  </a:solidFill>
                  <a:effectLst>
                    <a:outerShdw dist="38096" dir="2700000">
                      <a:srgbClr val="000000"/>
                    </a:outerShdw>
                  </a:effectLst>
                  <a:uFillTx/>
                  <a:latin typeface="Cambria" pitchFamily="18"/>
                  <a:hlinkClick r:id="rId10"/>
                </a:rPr>
                <a:t>Horzyk</a:t>
              </a:r>
              <a:endParaRPr lang="pl-PL" sz="1100" b="1" i="0" u="none" strike="noStrike" kern="1200" cap="none" spc="0" baseline="0">
                <a:solidFill>
                  <a:srgbClr val="F2F2F2"/>
                </a:solidFill>
                <a:effectLst>
                  <a:outerShdw dist="38096" dir="2700000">
                    <a:srgbClr val="000000"/>
                  </a:outerShdw>
                </a:effectLst>
                <a:uFillTx/>
                <a:latin typeface="Cambria" pitchFamily="18"/>
              </a:endParaRPr>
            </a:p>
            <a:p>
              <a:pPr marL="0" marR="0" lvl="0" indent="0" algn="ctr" defTabSz="755952" rtl="0" fontAlgn="auto" hangingPunct="1">
                <a:lnSpc>
                  <a:spcPct val="100000"/>
                </a:lnSpc>
                <a:spcBef>
                  <a:spcPts val="200"/>
                </a:spcBef>
                <a:spcAft>
                  <a:spcPts val="20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Calibri"/>
              </a:endParaRPr>
            </a:p>
          </p:txBody>
        </p:sp>
        <p:pic>
          <p:nvPicPr>
            <p:cNvPr id="10" name="Obraz 17">
              <a:extLst>
                <a:ext uri="{FF2B5EF4-FFF2-40B4-BE49-F238E27FC236}">
                  <a16:creationId xmlns:a16="http://schemas.microsoft.com/office/drawing/2014/main" id="{446886C7-7DDA-4EE9-A581-1089CC9C66E2}"/>
                </a:ext>
              </a:extLst>
            </p:cNvPr>
            <p:cNvPicPr>
              <a:picLocks noChangeAspect="1"/>
            </p:cNvPicPr>
            <p:nvPr/>
          </p:nvPicPr>
          <p:blipFill>
            <a:blip r:embed="rId11"/>
            <a:stretch>
              <a:fillRect/>
            </a:stretch>
          </p:blipFill>
          <p:spPr>
            <a:xfrm>
              <a:off x="9201479" y="1500155"/>
              <a:ext cx="623127" cy="623127"/>
            </a:xfrm>
            <a:prstGeom prst="rect">
              <a:avLst/>
            </a:prstGeom>
            <a:noFill/>
            <a:ln cap="flat">
              <a:noFill/>
            </a:ln>
          </p:spPr>
        </p:pic>
      </p:grpSp>
      <p:grpSp>
        <p:nvGrpSpPr>
          <p:cNvPr id="11" name="Group 19">
            <a:extLst>
              <a:ext uri="{FF2B5EF4-FFF2-40B4-BE49-F238E27FC236}">
                <a16:creationId xmlns:a16="http://schemas.microsoft.com/office/drawing/2014/main" id="{5D6579ED-7251-4BDA-83B6-726686C2BFF9}"/>
              </a:ext>
            </a:extLst>
          </p:cNvPr>
          <p:cNvGrpSpPr/>
          <p:nvPr/>
        </p:nvGrpSpPr>
        <p:grpSpPr>
          <a:xfrm>
            <a:off x="211208" y="1352150"/>
            <a:ext cx="3157102" cy="895801"/>
            <a:chOff x="211208" y="1352150"/>
            <a:chExt cx="3157102" cy="895801"/>
          </a:xfrm>
        </p:grpSpPr>
        <p:pic>
          <p:nvPicPr>
            <p:cNvPr id="12" name="Obraz 13">
              <a:extLst>
                <a:ext uri="{FF2B5EF4-FFF2-40B4-BE49-F238E27FC236}">
                  <a16:creationId xmlns:a16="http://schemas.microsoft.com/office/drawing/2014/main" id="{CF3798C7-984D-49A7-897B-0E89139AC50D}"/>
                </a:ext>
              </a:extLst>
            </p:cNvPr>
            <p:cNvPicPr>
              <a:picLocks noChangeAspect="1"/>
            </p:cNvPicPr>
            <p:nvPr/>
          </p:nvPicPr>
          <p:blipFill>
            <a:blip r:embed="rId12"/>
            <a:stretch>
              <a:fillRect/>
            </a:stretch>
          </p:blipFill>
          <p:spPr>
            <a:xfrm>
              <a:off x="211208" y="1352150"/>
              <a:ext cx="955054" cy="895801"/>
            </a:xfrm>
            <a:prstGeom prst="rect">
              <a:avLst/>
            </a:prstGeom>
            <a:noFill/>
            <a:ln cap="flat">
              <a:noFill/>
            </a:ln>
          </p:spPr>
        </p:pic>
        <p:sp>
          <p:nvSpPr>
            <p:cNvPr id="13" name="Podtytuł 9">
              <a:extLst>
                <a:ext uri="{FF2B5EF4-FFF2-40B4-BE49-F238E27FC236}">
                  <a16:creationId xmlns:a16="http://schemas.microsoft.com/office/drawing/2014/main" id="{F9454DAB-04E1-4BE9-BD5E-61B731DE9118}"/>
                </a:ext>
              </a:extLst>
            </p:cNvPr>
            <p:cNvSpPr txBox="1"/>
            <p:nvPr/>
          </p:nvSpPr>
          <p:spPr>
            <a:xfrm>
              <a:off x="1038840" y="1493937"/>
              <a:ext cx="1782101" cy="748701"/>
            </a:xfrm>
            <a:prstGeom prst="rect">
              <a:avLst/>
            </a:prstGeom>
            <a:noFill/>
            <a:ln cap="flat">
              <a:noFill/>
            </a:ln>
          </p:spPr>
          <p:txBody>
            <a:bodyPr vert="horz" wrap="square" lIns="100794" tIns="50401" rIns="100794" bIns="50401" anchor="t" anchorCtr="1" compatLnSpc="1">
              <a:noAutofit/>
            </a:bodyPr>
            <a:lstStyle/>
            <a:p>
              <a:pPr marL="0" marR="0" lvl="0" indent="0" algn="ctr" defTabSz="566964" rtl="0" fontAlgn="auto" hangingPunct="1">
                <a:lnSpc>
                  <a:spcPct val="10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rPr>
                <a:t>Janusz A. Starzyk</a:t>
              </a:r>
              <a:endParaRPr lang="en-GB" sz="11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566964" rtl="0" fontAlgn="auto" hangingPunct="1">
                <a:lnSpc>
                  <a:spcPct val="9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hlinkClick r:id="rId13"/>
                </a:rPr>
                <a:t>starzykj@ohio.edu</a:t>
              </a:r>
              <a:endParaRPr lang="en-GB" sz="11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566964" rtl="0" fontAlgn="auto" hangingPunct="1">
                <a:lnSpc>
                  <a:spcPct val="9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rPr>
                <a:t>Google: </a:t>
              </a:r>
              <a:r>
                <a:rPr lang="pl-PL" sz="1100" b="1" i="0" u="none" strike="noStrike" kern="1200" cap="none" spc="0" baseline="0">
                  <a:solidFill>
                    <a:srgbClr val="F2F2F2"/>
                  </a:solidFill>
                  <a:effectLst>
                    <a:outerShdw dist="38096" dir="2700000">
                      <a:srgbClr val="000000"/>
                    </a:outerShdw>
                  </a:effectLst>
                  <a:uFillTx/>
                  <a:latin typeface="Cambria" pitchFamily="18"/>
                  <a:hlinkClick r:id="rId14"/>
                </a:rPr>
                <a:t>Janusz Starzyk</a:t>
              </a:r>
              <a:endParaRPr lang="pl-PL" sz="1100" b="1" i="0" u="none" strike="noStrike" kern="1200" cap="none" spc="0" baseline="0">
                <a:solidFill>
                  <a:srgbClr val="F2F2F2"/>
                </a:solidFill>
                <a:effectLst>
                  <a:outerShdw dist="38096" dir="2700000">
                    <a:srgbClr val="000000"/>
                  </a:outerShdw>
                </a:effectLst>
                <a:uFillTx/>
                <a:latin typeface="Cambria" pitchFamily="18"/>
              </a:endParaRPr>
            </a:p>
          </p:txBody>
        </p:sp>
        <p:pic>
          <p:nvPicPr>
            <p:cNvPr id="14" name="Picture 12">
              <a:extLst>
                <a:ext uri="{FF2B5EF4-FFF2-40B4-BE49-F238E27FC236}">
                  <a16:creationId xmlns:a16="http://schemas.microsoft.com/office/drawing/2014/main" id="{EB7BE8E0-C4D3-40B1-863B-307DC32CFCCA}"/>
                </a:ext>
              </a:extLst>
            </p:cNvPr>
            <p:cNvPicPr>
              <a:picLocks noChangeAspect="1"/>
            </p:cNvPicPr>
            <p:nvPr/>
          </p:nvPicPr>
          <p:blipFill>
            <a:blip r:embed="rId15"/>
            <a:stretch>
              <a:fillRect/>
            </a:stretch>
          </p:blipFill>
          <p:spPr>
            <a:xfrm>
              <a:off x="2748201" y="1522046"/>
              <a:ext cx="620109" cy="623419"/>
            </a:xfrm>
            <a:prstGeom prst="rect">
              <a:avLst/>
            </a:prstGeom>
            <a:noFill/>
            <a:ln cap="flat">
              <a:noFill/>
            </a:ln>
          </p:spPr>
        </p:pic>
      </p:grpSp>
      <p:grpSp>
        <p:nvGrpSpPr>
          <p:cNvPr id="15" name="Group 21">
            <a:extLst>
              <a:ext uri="{FF2B5EF4-FFF2-40B4-BE49-F238E27FC236}">
                <a16:creationId xmlns:a16="http://schemas.microsoft.com/office/drawing/2014/main" id="{16A95CA8-19C3-4024-9C12-6518192CFAD9}"/>
              </a:ext>
            </a:extLst>
          </p:cNvPr>
          <p:cNvGrpSpPr/>
          <p:nvPr/>
        </p:nvGrpSpPr>
        <p:grpSpPr>
          <a:xfrm>
            <a:off x="3660891" y="1355506"/>
            <a:ext cx="3202018" cy="889089"/>
            <a:chOff x="3660891" y="1355506"/>
            <a:chExt cx="3202018" cy="889089"/>
          </a:xfrm>
        </p:grpSpPr>
        <p:sp>
          <p:nvSpPr>
            <p:cNvPr id="16" name="Podtytuł 9">
              <a:extLst>
                <a:ext uri="{FF2B5EF4-FFF2-40B4-BE49-F238E27FC236}">
                  <a16:creationId xmlns:a16="http://schemas.microsoft.com/office/drawing/2014/main" id="{E3F52445-404A-49BA-BE72-838E6D0C0F11}"/>
                </a:ext>
              </a:extLst>
            </p:cNvPr>
            <p:cNvSpPr txBox="1"/>
            <p:nvPr/>
          </p:nvSpPr>
          <p:spPr>
            <a:xfrm>
              <a:off x="4277736" y="1421443"/>
              <a:ext cx="2090172" cy="748088"/>
            </a:xfrm>
            <a:prstGeom prst="rect">
              <a:avLst/>
            </a:prstGeom>
            <a:noFill/>
            <a:ln cap="flat">
              <a:noFill/>
            </a:ln>
          </p:spPr>
          <p:txBody>
            <a:bodyPr vert="horz" wrap="square" lIns="100794" tIns="50401" rIns="100794" bIns="50401" anchor="t" anchorCtr="1" compatLnSpc="1">
              <a:noAutofit/>
            </a:bodyPr>
            <a:lstStyle/>
            <a:p>
              <a:pPr marL="0" marR="0" lvl="0" indent="0" algn="ctr" defTabSz="566964" rtl="0" fontAlgn="auto" hangingPunct="1">
                <a:lnSpc>
                  <a:spcPct val="100000"/>
                </a:lnSpc>
                <a:spcBef>
                  <a:spcPts val="200"/>
                </a:spcBef>
                <a:spcAft>
                  <a:spcPts val="200"/>
                </a:spcAft>
                <a:buNone/>
                <a:tabLst/>
                <a:defRPr sz="1800" b="0" i="0" u="none" strike="noStrike" kern="0" cap="none" spc="0" baseline="0">
                  <a:solidFill>
                    <a:srgbClr val="000000"/>
                  </a:solidFill>
                  <a:uFillTx/>
                </a:defRPr>
              </a:pPr>
              <a:r>
                <a:rPr lang="en-GB" sz="1100" b="1" i="0" u="none" strike="noStrike" kern="1200" cap="none" spc="0" baseline="0">
                  <a:solidFill>
                    <a:srgbClr val="000000"/>
                  </a:solidFill>
                  <a:effectLst>
                    <a:outerShdw dist="38096" dir="2700000">
                      <a:srgbClr val="000000"/>
                    </a:outerShdw>
                  </a:effectLst>
                  <a:uFillTx/>
                  <a:latin typeface="Cambria" pitchFamily="18"/>
                </a:rPr>
                <a:t>Rafał Niemiec</a:t>
              </a:r>
            </a:p>
            <a:p>
              <a:pPr marL="0" marR="0" lvl="0" indent="0" algn="ctr" defTabSz="566964" rtl="0" fontAlgn="auto" hangingPunct="1">
                <a:lnSpc>
                  <a:spcPct val="10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hlinkClick r:id="rId16"/>
                </a:rPr>
                <a:t>rniemiec@wsiz.rzeszow.p</a:t>
              </a:r>
              <a:r>
                <a:rPr lang="en-GB" sz="1100" b="1" i="0" u="none" strike="noStrike" kern="1200" cap="none" spc="0" baseline="0">
                  <a:solidFill>
                    <a:srgbClr val="000000"/>
                  </a:solidFill>
                  <a:effectLst>
                    <a:outerShdw dist="38096" dir="2700000">
                      <a:srgbClr val="000000"/>
                    </a:outerShdw>
                  </a:effectLst>
                  <a:uFillTx/>
                  <a:latin typeface="Cambria" pitchFamily="18"/>
                  <a:hlinkClick r:id="rId16"/>
                </a:rPr>
                <a:t>l</a:t>
              </a:r>
              <a:endParaRPr lang="en-GB" sz="1100" b="1" i="0" u="none" strike="noStrike" kern="1200" cap="none" spc="0" baseline="0">
                <a:solidFill>
                  <a:srgbClr val="000000"/>
                </a:solidFill>
                <a:effectLst>
                  <a:outerShdw dist="38096" dir="2700000">
                    <a:srgbClr val="000000"/>
                  </a:outerShdw>
                </a:effectLst>
                <a:uFillTx/>
                <a:latin typeface="Cambria" pitchFamily="18"/>
              </a:endParaRPr>
            </a:p>
            <a:p>
              <a:pPr marL="0" marR="0" lvl="0" indent="0" algn="ctr" defTabSz="566964" rtl="0" fontAlgn="auto" hangingPunct="1">
                <a:lnSpc>
                  <a:spcPct val="100000"/>
                </a:lnSpc>
                <a:spcBef>
                  <a:spcPts val="200"/>
                </a:spcBef>
                <a:spcAft>
                  <a:spcPts val="200"/>
                </a:spcAft>
                <a:buNone/>
                <a:tabLst/>
                <a:defRPr sz="1800" b="0" i="0" u="none" strike="noStrike" kern="0" cap="none" spc="0" baseline="0">
                  <a:solidFill>
                    <a:srgbClr val="000000"/>
                  </a:solidFill>
                  <a:uFillTx/>
                </a:defRPr>
              </a:pPr>
              <a:r>
                <a:rPr lang="pl-PL" sz="1100" b="1" i="0" u="none" strike="noStrike" kern="1200" cap="none" spc="0" baseline="0">
                  <a:solidFill>
                    <a:srgbClr val="000000"/>
                  </a:solidFill>
                  <a:effectLst>
                    <a:outerShdw dist="38096" dir="2700000">
                      <a:srgbClr val="000000"/>
                    </a:outerShdw>
                  </a:effectLst>
                  <a:uFillTx/>
                  <a:latin typeface="Cambria" pitchFamily="18"/>
                </a:rPr>
                <a:t>Google:</a:t>
              </a:r>
              <a:r>
                <a:rPr lang="en-GB" sz="1100" b="1" i="0" u="none" strike="noStrike" kern="1200" cap="none" spc="0" baseline="0">
                  <a:solidFill>
                    <a:srgbClr val="000000"/>
                  </a:solidFill>
                  <a:effectLst>
                    <a:outerShdw dist="38096" dir="2700000">
                      <a:srgbClr val="000000"/>
                    </a:outerShdw>
                  </a:effectLst>
                  <a:uFillTx/>
                  <a:latin typeface="Cambria" pitchFamily="18"/>
                </a:rPr>
                <a:t> </a:t>
              </a:r>
              <a:r>
                <a:rPr lang="en-GB" sz="1100" b="1" i="0" u="none" strike="noStrike" kern="1200" cap="none" spc="0" baseline="0">
                  <a:solidFill>
                    <a:srgbClr val="000000"/>
                  </a:solidFill>
                  <a:effectLst>
                    <a:outerShdw dist="38096" dir="2700000">
                      <a:srgbClr val="000000"/>
                    </a:outerShdw>
                  </a:effectLst>
                  <a:uFillTx/>
                  <a:latin typeface="Cambria" pitchFamily="18"/>
                  <a:hlinkClick r:id="rId17"/>
                </a:rPr>
                <a:t>Rafał Niemiec</a:t>
              </a:r>
              <a:endParaRPr lang="pl-PL" sz="1100" b="1" i="0" u="none" strike="noStrike" kern="1200" cap="none" spc="0" baseline="0">
                <a:solidFill>
                  <a:srgbClr val="F2F2F2"/>
                </a:solidFill>
                <a:effectLst>
                  <a:outerShdw dist="38096" dir="2700000">
                    <a:srgbClr val="000000"/>
                  </a:outerShdw>
                </a:effectLst>
                <a:uFillTx/>
                <a:latin typeface="Cambria" pitchFamily="18"/>
              </a:endParaRPr>
            </a:p>
          </p:txBody>
        </p:sp>
        <p:pic>
          <p:nvPicPr>
            <p:cNvPr id="17" name="Picture 17">
              <a:extLst>
                <a:ext uri="{FF2B5EF4-FFF2-40B4-BE49-F238E27FC236}">
                  <a16:creationId xmlns:a16="http://schemas.microsoft.com/office/drawing/2014/main" id="{8FEC19E2-AB24-4C89-AAFA-10D36F6176B0}"/>
                </a:ext>
              </a:extLst>
            </p:cNvPr>
            <p:cNvPicPr>
              <a:picLocks noChangeAspect="1"/>
            </p:cNvPicPr>
            <p:nvPr/>
          </p:nvPicPr>
          <p:blipFill>
            <a:blip r:embed="rId18"/>
            <a:stretch>
              <a:fillRect/>
            </a:stretch>
          </p:blipFill>
          <p:spPr>
            <a:xfrm>
              <a:off x="6234781" y="1488341"/>
              <a:ext cx="628128" cy="624846"/>
            </a:xfrm>
            <a:prstGeom prst="rect">
              <a:avLst/>
            </a:prstGeom>
            <a:noFill/>
            <a:ln cap="flat">
              <a:noFill/>
            </a:ln>
          </p:spPr>
        </p:pic>
        <p:pic>
          <p:nvPicPr>
            <p:cNvPr id="18" name="Picture 18">
              <a:extLst>
                <a:ext uri="{FF2B5EF4-FFF2-40B4-BE49-F238E27FC236}">
                  <a16:creationId xmlns:a16="http://schemas.microsoft.com/office/drawing/2014/main" id="{76D8AE50-EA61-4F6A-BAF3-EB2B87B32A23}"/>
                </a:ext>
              </a:extLst>
            </p:cNvPr>
            <p:cNvPicPr>
              <a:picLocks noChangeAspect="1"/>
            </p:cNvPicPr>
            <p:nvPr/>
          </p:nvPicPr>
          <p:blipFill>
            <a:blip r:embed="rId19"/>
            <a:stretch>
              <a:fillRect/>
            </a:stretch>
          </p:blipFill>
          <p:spPr>
            <a:xfrm>
              <a:off x="3660891" y="1355506"/>
              <a:ext cx="852339" cy="889089"/>
            </a:xfrm>
            <a:prstGeom prst="rect">
              <a:avLst/>
            </a:prstGeom>
            <a:noFill/>
            <a:ln cap="flat">
              <a:noFill/>
            </a:ln>
          </p:spPr>
        </p:pic>
      </p:grpSp>
      <p:pic>
        <p:nvPicPr>
          <p:cNvPr id="19" name="Obraz 3">
            <a:extLst>
              <a:ext uri="{FF2B5EF4-FFF2-40B4-BE49-F238E27FC236}">
                <a16:creationId xmlns:a16="http://schemas.microsoft.com/office/drawing/2014/main" id="{27B78799-5AFB-457E-BAB8-6EAB756B4302}"/>
              </a:ext>
            </a:extLst>
          </p:cNvPr>
          <p:cNvPicPr>
            <a:picLocks noChangeAspect="1"/>
          </p:cNvPicPr>
          <p:nvPr/>
        </p:nvPicPr>
        <p:blipFill>
          <a:blip r:embed="rId20"/>
          <a:stretch>
            <a:fillRect/>
          </a:stretch>
        </p:blipFill>
        <p:spPr>
          <a:xfrm>
            <a:off x="9034262" y="5152278"/>
            <a:ext cx="631466" cy="1225049"/>
          </a:xfrm>
          <a:prstGeom prst="rect">
            <a:avLst/>
          </a:prstGeom>
          <a:noFill/>
          <a:ln cap="flat">
            <a:noFill/>
          </a:ln>
        </p:spPr>
      </p:pic>
      <p:pic>
        <p:nvPicPr>
          <p:cNvPr id="20" name="Obraz 6">
            <a:extLst>
              <a:ext uri="{FF2B5EF4-FFF2-40B4-BE49-F238E27FC236}">
                <a16:creationId xmlns:a16="http://schemas.microsoft.com/office/drawing/2014/main" id="{B8A35AC0-29F0-43C1-928C-E8039B8262FC}"/>
              </a:ext>
            </a:extLst>
          </p:cNvPr>
          <p:cNvPicPr>
            <a:picLocks noChangeAspect="1"/>
          </p:cNvPicPr>
          <p:nvPr/>
        </p:nvPicPr>
        <p:blipFill>
          <a:blip r:embed="rId21"/>
          <a:stretch>
            <a:fillRect/>
          </a:stretch>
        </p:blipFill>
        <p:spPr>
          <a:xfrm>
            <a:off x="8860051" y="2471723"/>
            <a:ext cx="979889" cy="1038685"/>
          </a:xfrm>
          <a:prstGeom prst="rect">
            <a:avLst/>
          </a:prstGeom>
          <a:noFill/>
          <a:ln cap="flat">
            <a:noFill/>
          </a:ln>
        </p:spPr>
      </p:pic>
      <p:pic>
        <p:nvPicPr>
          <p:cNvPr id="21" name="Obraz 4">
            <a:extLst>
              <a:ext uri="{FF2B5EF4-FFF2-40B4-BE49-F238E27FC236}">
                <a16:creationId xmlns:a16="http://schemas.microsoft.com/office/drawing/2014/main" id="{94660D96-D40A-47C7-8785-C38BB6A30DF0}"/>
              </a:ext>
            </a:extLst>
          </p:cNvPr>
          <p:cNvPicPr>
            <a:picLocks noChangeAspect="1"/>
          </p:cNvPicPr>
          <p:nvPr/>
        </p:nvPicPr>
        <p:blipFill>
          <a:blip r:embed="rId22"/>
          <a:stretch>
            <a:fillRect/>
          </a:stretch>
        </p:blipFill>
        <p:spPr>
          <a:xfrm>
            <a:off x="8883780" y="3858850"/>
            <a:ext cx="964253" cy="996037"/>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6C2EFD5-1CEB-41B3-985D-EB2A4C1CC0F4}"/>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9C2AE6-545D-483F-B44F-5894CC6DCA81}" type="slidenum">
              <a:t>18</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ext Placeholder 1">
            <a:extLst>
              <a:ext uri="{FF2B5EF4-FFF2-40B4-BE49-F238E27FC236}">
                <a16:creationId xmlns:a16="http://schemas.microsoft.com/office/drawing/2014/main" id="{979DFC26-58E9-42EF-BB80-F9B1275B1A46}"/>
              </a:ext>
            </a:extLst>
          </p:cNvPr>
          <p:cNvSpPr txBox="1">
            <a:spLocks noGrp="1"/>
          </p:cNvSpPr>
          <p:nvPr>
            <p:ph type="body" idx="4294967295"/>
          </p:nvPr>
        </p:nvSpPr>
        <p:spPr>
          <a:xfrm>
            <a:off x="457200" y="1815641"/>
            <a:ext cx="9359999" cy="5708352"/>
          </a:xfrm>
        </p:spPr>
        <p:txBody>
          <a:bodyPr/>
          <a:lstStyle/>
          <a:p>
            <a:pPr lvl="0">
              <a:lnSpc>
                <a:spcPct val="90000"/>
              </a:lnSpc>
            </a:pPr>
            <a:r>
              <a:rPr lang="en-US" sz="3300">
                <a:solidFill>
                  <a:srgbClr val="EA7500"/>
                </a:solidFill>
                <a:latin typeface="Noto Sans CJK KR Black" pitchFamily="34"/>
              </a:rPr>
              <a:t>Z</a:t>
            </a:r>
            <a:r>
              <a:rPr lang="en-US" sz="3300" baseline="-33000">
                <a:solidFill>
                  <a:srgbClr val="EA7500"/>
                </a:solidFill>
                <a:latin typeface="Noto Sans CJK KR Black" pitchFamily="34"/>
              </a:rPr>
              <a:t>2 </a:t>
            </a:r>
            <a:r>
              <a:rPr lang="en-US" sz="3300">
                <a:latin typeface="Noto Sans CJK KR Black" pitchFamily="34"/>
              </a:rPr>
              <a:t>= </a:t>
            </a:r>
            <a:r>
              <a:rPr lang="en-US" sz="3300">
                <a:solidFill>
                  <a:srgbClr val="158466"/>
                </a:solidFill>
                <a:latin typeface="Noto Sans CJK KR Black" pitchFamily="34"/>
              </a:rPr>
              <a:t>UΣV</a:t>
            </a:r>
            <a:r>
              <a:rPr lang="en-US" sz="3300" baseline="33000">
                <a:solidFill>
                  <a:srgbClr val="158466"/>
                </a:solidFill>
                <a:latin typeface="Noto Sans CJK KR Black" pitchFamily="34"/>
              </a:rPr>
              <a:t>T</a:t>
            </a:r>
          </a:p>
          <a:p>
            <a:pPr lvl="0">
              <a:lnSpc>
                <a:spcPct val="90000"/>
              </a:lnSpc>
            </a:pPr>
            <a:r>
              <a:rPr lang="en-US" sz="3300">
                <a:solidFill>
                  <a:srgbClr val="158466"/>
                </a:solidFill>
                <a:latin typeface="Noto Sans CJK KR Black" pitchFamily="34"/>
              </a:rPr>
              <a:t>ΣΣ</a:t>
            </a:r>
            <a:r>
              <a:rPr lang="en-US" sz="3300" baseline="33000">
                <a:solidFill>
                  <a:srgbClr val="158466"/>
                </a:solidFill>
                <a:latin typeface="Noto Sans CJK KR Black" pitchFamily="34"/>
              </a:rPr>
              <a:t>+</a:t>
            </a:r>
            <a:r>
              <a:rPr lang="en-US" sz="3300" baseline="33000">
                <a:latin typeface="Noto Sans CJK KR Black" pitchFamily="34"/>
              </a:rPr>
              <a:t> </a:t>
            </a:r>
            <a:r>
              <a:rPr lang="en-US" sz="3300">
                <a:latin typeface="Noto Sans CJK KR Black" pitchFamily="34"/>
              </a:rPr>
              <a:t>= </a:t>
            </a:r>
            <a:r>
              <a:rPr lang="en-US" sz="3300">
                <a:solidFill>
                  <a:srgbClr val="CE181E"/>
                </a:solidFill>
                <a:latin typeface="Noto Sans CJK KR Black" pitchFamily="34"/>
              </a:rPr>
              <a:t>~</a:t>
            </a:r>
            <a:r>
              <a:rPr lang="en-US" sz="3300">
                <a:latin typeface="Noto Sans CJK KR Black" pitchFamily="34"/>
              </a:rPr>
              <a:t>I</a:t>
            </a:r>
          </a:p>
          <a:p>
            <a:pPr lvl="0">
              <a:lnSpc>
                <a:spcPct val="90000"/>
              </a:lnSpc>
            </a:pPr>
            <a:r>
              <a:rPr lang="en-US" sz="3300">
                <a:solidFill>
                  <a:srgbClr val="158466"/>
                </a:solidFill>
                <a:latin typeface="Noto Sans CJK KR Black" pitchFamily="34"/>
              </a:rPr>
              <a:t>Σ</a:t>
            </a:r>
            <a:r>
              <a:rPr lang="en-US" sz="3300" baseline="33000">
                <a:solidFill>
                  <a:srgbClr val="158466"/>
                </a:solidFill>
                <a:latin typeface="Noto Sans CJK KR Black" pitchFamily="34"/>
              </a:rPr>
              <a:t>+</a:t>
            </a:r>
            <a:r>
              <a:rPr lang="en-US" sz="3300">
                <a:solidFill>
                  <a:srgbClr val="158466"/>
                </a:solidFill>
                <a:latin typeface="Noto Sans CJK KR Black" pitchFamily="34"/>
              </a:rPr>
              <a:t>Σ</a:t>
            </a:r>
            <a:r>
              <a:rPr lang="en-US" sz="3300" baseline="33000">
                <a:latin typeface="Noto Sans CJK KR Black" pitchFamily="34"/>
              </a:rPr>
              <a:t> </a:t>
            </a:r>
            <a:r>
              <a:rPr lang="en-US" sz="3300">
                <a:latin typeface="Noto Sans CJK KR Black" pitchFamily="34"/>
              </a:rPr>
              <a:t>= </a:t>
            </a:r>
            <a:r>
              <a:rPr lang="en-US" sz="3300">
                <a:solidFill>
                  <a:srgbClr val="CE181E"/>
                </a:solidFill>
                <a:latin typeface="Noto Sans CJK KR Black" pitchFamily="34"/>
              </a:rPr>
              <a:t>~</a:t>
            </a:r>
            <a:r>
              <a:rPr lang="en-US" sz="3300">
                <a:latin typeface="Noto Sans CJK KR Black" pitchFamily="34"/>
              </a:rPr>
              <a:t>I</a:t>
            </a:r>
          </a:p>
          <a:p>
            <a:pPr lvl="0">
              <a:lnSpc>
                <a:spcPct val="90000"/>
              </a:lnSpc>
            </a:pPr>
            <a:endParaRPr lang="en-US" sz="3000">
              <a:solidFill>
                <a:srgbClr val="EA7500"/>
              </a:solidFill>
              <a:latin typeface="Noto Sans CJK KR Black" pitchFamily="34"/>
            </a:endParaRPr>
          </a:p>
          <a:p>
            <a:pPr lvl="0">
              <a:lnSpc>
                <a:spcPct val="90000"/>
              </a:lnSpc>
            </a:pPr>
            <a:endParaRPr lang="en-US" sz="3000">
              <a:solidFill>
                <a:srgbClr val="EA7500"/>
              </a:solidFill>
              <a:latin typeface="Noto Sans CJK KR Black" pitchFamily="34"/>
            </a:endParaRPr>
          </a:p>
          <a:p>
            <a:pPr lvl="0">
              <a:lnSpc>
                <a:spcPct val="90000"/>
              </a:lnSpc>
            </a:pPr>
            <a:r>
              <a:rPr lang="en-US" sz="3300">
                <a:solidFill>
                  <a:srgbClr val="EA7500"/>
                </a:solidFill>
                <a:latin typeface="Noto Sans CJK KR Black" pitchFamily="34"/>
              </a:rPr>
              <a:t>Z</a:t>
            </a:r>
            <a:r>
              <a:rPr lang="en-US" sz="3300" baseline="-33000">
                <a:solidFill>
                  <a:srgbClr val="EA7500"/>
                </a:solidFill>
                <a:latin typeface="Noto Sans CJK KR Black" pitchFamily="34"/>
              </a:rPr>
              <a:t>2</a:t>
            </a:r>
            <a:r>
              <a:rPr lang="en-US" sz="3300" baseline="33000">
                <a:latin typeface="Noto Sans CJK KR Black" pitchFamily="34"/>
              </a:rPr>
              <a:t>+</a:t>
            </a:r>
            <a:r>
              <a:rPr lang="en-US" sz="3300">
                <a:latin typeface="Noto Sans CJK KR Black" pitchFamily="34"/>
              </a:rPr>
              <a:t> = (</a:t>
            </a:r>
            <a:r>
              <a:rPr lang="en-US" sz="3300">
                <a:solidFill>
                  <a:srgbClr val="158466"/>
                </a:solidFill>
                <a:latin typeface="Noto Sans CJK KR Black" pitchFamily="34"/>
              </a:rPr>
              <a:t>UΣV</a:t>
            </a:r>
            <a:r>
              <a:rPr lang="en-US" sz="3300" baseline="33000">
                <a:solidFill>
                  <a:srgbClr val="158466"/>
                </a:solidFill>
                <a:latin typeface="Noto Sans CJK KR Black" pitchFamily="34"/>
              </a:rPr>
              <a:t>T</a:t>
            </a:r>
            <a:r>
              <a:rPr lang="en-US" sz="3300">
                <a:latin typeface="Noto Sans CJK KR Black" pitchFamily="34"/>
              </a:rPr>
              <a:t>)</a:t>
            </a:r>
            <a:r>
              <a:rPr lang="en-US" sz="3300" baseline="33000">
                <a:latin typeface="Noto Sans CJK KR Black" pitchFamily="34"/>
              </a:rPr>
              <a:t>+</a:t>
            </a:r>
            <a:r>
              <a:rPr lang="en-US" sz="3300">
                <a:latin typeface="Noto Sans CJK KR Black" pitchFamily="34"/>
              </a:rPr>
              <a:t> = VΣ</a:t>
            </a:r>
            <a:r>
              <a:rPr lang="en-US" sz="3300" baseline="33000">
                <a:latin typeface="Noto Sans CJK KR Black" pitchFamily="34"/>
              </a:rPr>
              <a:t>+</a:t>
            </a:r>
            <a:r>
              <a:rPr lang="en-US" sz="3300">
                <a:latin typeface="Noto Sans CJK KR Black" pitchFamily="34"/>
              </a:rPr>
              <a:t>U</a:t>
            </a:r>
            <a:r>
              <a:rPr lang="en-US" sz="3300" baseline="33000">
                <a:latin typeface="Noto Sans CJK KR Black" pitchFamily="34"/>
              </a:rPr>
              <a:t>T</a:t>
            </a:r>
          </a:p>
          <a:p>
            <a:pPr lvl="0">
              <a:lnSpc>
                <a:spcPct val="90000"/>
              </a:lnSpc>
            </a:pPr>
            <a:r>
              <a:rPr lang="en-US" sz="3300">
                <a:latin typeface="Noto Sans CJK KR Black" pitchFamily="34"/>
              </a:rPr>
              <a:t>Minimum norm least square solution </a:t>
            </a:r>
            <a:r>
              <a:rPr lang="en-US" sz="3300">
                <a:solidFill>
                  <a:srgbClr val="CC0000"/>
                </a:solidFill>
                <a:latin typeface="Noto Sans CJK KR Black" pitchFamily="34"/>
              </a:rPr>
              <a:t>W</a:t>
            </a:r>
            <a:r>
              <a:rPr lang="en-US" sz="3300" baseline="-33000">
                <a:solidFill>
                  <a:srgbClr val="CC0000"/>
                </a:solidFill>
                <a:latin typeface="Noto Sans CJK KR Black" pitchFamily="34"/>
              </a:rPr>
              <a:t>2 </a:t>
            </a:r>
            <a:r>
              <a:rPr lang="en-US" sz="3300">
                <a:solidFill>
                  <a:srgbClr val="CC0000"/>
                </a:solidFill>
                <a:latin typeface="Noto Sans CJK KR Black" pitchFamily="34"/>
              </a:rPr>
              <a:t>~</a:t>
            </a:r>
            <a:r>
              <a:rPr lang="en-US" sz="3300">
                <a:latin typeface="Noto Sans CJK KR Black" pitchFamily="34"/>
              </a:rPr>
              <a:t>= </a:t>
            </a:r>
            <a:r>
              <a:rPr lang="en-US" sz="3300">
                <a:solidFill>
                  <a:srgbClr val="EA7500"/>
                </a:solidFill>
                <a:latin typeface="Noto Sans CJK KR Black" pitchFamily="34"/>
              </a:rPr>
              <a:t>Z</a:t>
            </a:r>
            <a:r>
              <a:rPr lang="en-US" sz="3300" baseline="-33000">
                <a:solidFill>
                  <a:srgbClr val="EA7500"/>
                </a:solidFill>
                <a:latin typeface="Noto Sans CJK KR Black" pitchFamily="34"/>
              </a:rPr>
              <a:t>2</a:t>
            </a:r>
            <a:r>
              <a:rPr lang="en-US" sz="3300" baseline="33000">
                <a:latin typeface="Noto Sans CJK KR Black" pitchFamily="34"/>
              </a:rPr>
              <a:t>+  </a:t>
            </a:r>
            <a:r>
              <a:rPr lang="zh-CN" altLang="en-US" sz="2600" baseline="33000">
                <a:latin typeface="OpenSymbol" pitchFamily="34"/>
              </a:rPr>
              <a:t></a:t>
            </a:r>
            <a:r>
              <a:rPr lang="en-US" sz="2600" baseline="33000">
                <a:latin typeface="OpenSymbol" pitchFamily="34"/>
              </a:rPr>
              <a:t> </a:t>
            </a:r>
            <a:r>
              <a:rPr lang="en-US" sz="3300">
                <a:latin typeface="Noto Sans CJK KR Black" pitchFamily="34"/>
              </a:rPr>
              <a:t>Y</a:t>
            </a:r>
            <a:r>
              <a:rPr lang="en-US" sz="3300" baseline="-33000">
                <a:latin typeface="Noto Sans CJK KR Black" pitchFamily="34"/>
              </a:rPr>
              <a:t>D</a:t>
            </a:r>
          </a:p>
          <a:p>
            <a:pPr lvl="0">
              <a:lnSpc>
                <a:spcPct val="90000"/>
              </a:lnSpc>
            </a:pPr>
            <a:r>
              <a:rPr lang="en-GB" sz="2200">
                <a:hlinkClick r:id="rId3"/>
              </a:rPr>
              <a:t>Matrix Methods in Data Analysis, Signal Processing, and Machine Learning</a:t>
            </a:r>
            <a:endParaRPr lang="en-GB" sz="2200"/>
          </a:p>
        </p:txBody>
      </p:sp>
      <p:sp>
        <p:nvSpPr>
          <p:cNvPr id="4" name="Title 2">
            <a:extLst>
              <a:ext uri="{FF2B5EF4-FFF2-40B4-BE49-F238E27FC236}">
                <a16:creationId xmlns:a16="http://schemas.microsoft.com/office/drawing/2014/main" id="{4F9787BE-1040-47AC-9D15-38A86224E767}"/>
              </a:ext>
            </a:extLst>
          </p:cNvPr>
          <p:cNvSpPr txBox="1">
            <a:spLocks noGrp="1"/>
          </p:cNvSpPr>
          <p:nvPr>
            <p:ph type="title" idx="4294967295"/>
          </p:nvPr>
        </p:nvSpPr>
        <p:spPr/>
        <p:txBody>
          <a:bodyPr/>
          <a:lstStyle/>
          <a:p>
            <a:pPr lvl="0"/>
            <a:r>
              <a:rPr lang="en-US"/>
              <a:t>Pseudoinverse 					Z</a:t>
            </a:r>
            <a:r>
              <a:rPr lang="en-US" baseline="-33000"/>
              <a:t>2</a:t>
            </a:r>
            <a:r>
              <a:rPr lang="en-US" baseline="33000"/>
              <a:t>+</a:t>
            </a:r>
            <a:r>
              <a:rPr lang="en-US"/>
              <a:t>=V</a:t>
            </a:r>
            <a:r>
              <a:rPr lang="en-US">
                <a:latin typeface="wasy10" pitchFamily="34"/>
              </a:rPr>
              <a:t>Σ</a:t>
            </a:r>
            <a:r>
              <a:rPr lang="en-US" baseline="33000"/>
              <a:t>+</a:t>
            </a:r>
            <a:r>
              <a:rPr lang="en-US"/>
              <a:t>U</a:t>
            </a:r>
            <a:r>
              <a:rPr lang="en-US" baseline="33000"/>
              <a:t>T</a:t>
            </a:r>
          </a:p>
        </p:txBody>
      </p:sp>
      <p:sp>
        <p:nvSpPr>
          <p:cNvPr id="5" name="TextBox 3">
            <a:extLst>
              <a:ext uri="{FF2B5EF4-FFF2-40B4-BE49-F238E27FC236}">
                <a16:creationId xmlns:a16="http://schemas.microsoft.com/office/drawing/2014/main" id="{7130809E-B7F3-46A7-83F7-53F05ED139D9}"/>
              </a:ext>
            </a:extLst>
          </p:cNvPr>
          <p:cNvSpPr txBox="1"/>
          <p:nvPr/>
        </p:nvSpPr>
        <p:spPr>
          <a:xfrm>
            <a:off x="3657600" y="1737360"/>
            <a:ext cx="4750765" cy="591854"/>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2C3E50"/>
                </a:solidFill>
                <a:uFillTx/>
                <a:latin typeface="Noto Sans CJK KR Black" pitchFamily="34"/>
                <a:ea typeface="源ノ角ゴシック Normal" pitchFamily="2"/>
                <a:cs typeface="FreeSans" pitchFamily="2"/>
              </a:rPr>
              <a:t>Projections, </a:t>
            </a:r>
            <a:r>
              <a:rPr lang="en-US" sz="3200" b="0" i="0" u="none" strike="noStrike" kern="1200" cap="none" spc="0" baseline="0" dirty="0">
                <a:solidFill>
                  <a:srgbClr val="CE181E"/>
                </a:solidFill>
                <a:uFillTx/>
                <a:latin typeface="Noto Sans CJK KR Black" pitchFamily="34"/>
                <a:ea typeface="源ノ角ゴシック Normal" pitchFamily="2"/>
                <a:cs typeface="FreeSans" pitchFamily="2"/>
              </a:rPr>
              <a:t>where possible</a:t>
            </a:r>
          </a:p>
        </p:txBody>
      </p:sp>
      <p:sp>
        <p:nvSpPr>
          <p:cNvPr id="6" name="TextBox 4">
            <a:extLst>
              <a:ext uri="{FF2B5EF4-FFF2-40B4-BE49-F238E27FC236}">
                <a16:creationId xmlns:a16="http://schemas.microsoft.com/office/drawing/2014/main" id="{890AD9F5-A0F6-4E73-892A-8C34E83F7280}"/>
              </a:ext>
            </a:extLst>
          </p:cNvPr>
          <p:cNvSpPr txBox="1"/>
          <p:nvPr/>
        </p:nvSpPr>
        <p:spPr>
          <a:xfrm>
            <a:off x="3474720" y="2834640"/>
            <a:ext cx="2260725" cy="1418874"/>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ource Sans Pro" pitchFamily="34"/>
                <a:ea typeface="源ノ角ゴシック Normal" pitchFamily="2"/>
                <a:cs typeface="FreeSans" pitchFamily="2"/>
              </a:rPr>
              <a:t> </a:t>
            </a:r>
            <a:r>
              <a:rPr lang="en-US" sz="2800" b="0" i="0" u="none" strike="noStrike" kern="1200" cap="none" spc="0" baseline="0">
                <a:solidFill>
                  <a:srgbClr val="2C3E50"/>
                </a:solidFill>
                <a:uFillTx/>
                <a:latin typeface="Source Sans Pro" pitchFamily="34"/>
                <a:ea typeface="源ノ角ゴシック Normal" pitchFamily="2"/>
                <a:cs typeface="FreeSans" pitchFamily="2"/>
              </a:rPr>
              <a:t>   </a:t>
            </a:r>
            <a:r>
              <a:rPr lang="pl-PL" sz="2800" b="0" i="0" u="none" strike="noStrike" kern="1200" cap="none" spc="0" baseline="0">
                <a:solidFill>
                  <a:srgbClr val="2C3E50"/>
                </a:solidFill>
                <a:uFillTx/>
                <a:latin typeface="Source Sans Pro" pitchFamily="34"/>
                <a:ea typeface="源ノ角ゴシック Normal" pitchFamily="2"/>
                <a:cs typeface="FreeSans" pitchFamily="2"/>
              </a:rPr>
              <a:t>   </a:t>
            </a:r>
            <a:r>
              <a:rPr lang="en-US" sz="2800" b="0" i="0" u="none" strike="noStrike" kern="1200" cap="none" spc="0" baseline="0">
                <a:solidFill>
                  <a:srgbClr val="2C3E50"/>
                </a:solidFill>
                <a:uFillTx/>
                <a:latin typeface="Source Sans Pro" pitchFamily="34"/>
                <a:ea typeface="源ノ角ゴシック Normal" pitchFamily="2"/>
                <a:cs typeface="FreeSans" pitchFamily="2"/>
              </a:rPr>
              <a:t>   </a:t>
            </a:r>
            <a:r>
              <a:rPr lang="pl-PL" sz="2800" b="0" i="0" u="none" strike="noStrike" kern="1200" cap="none" spc="0" baseline="0">
                <a:solidFill>
                  <a:srgbClr val="2C3E50"/>
                </a:solidFill>
                <a:uFillTx/>
                <a:latin typeface="Source Sans Pro" pitchFamily="34"/>
                <a:ea typeface="源ノ角ゴシック Normal" pitchFamily="2"/>
                <a:cs typeface="FreeSans" pitchFamily="2"/>
              </a:rPr>
              <a:t> </a:t>
            </a:r>
            <a:r>
              <a:rPr lang="en-US" sz="2800" b="0" i="0" u="none" strike="noStrike" kern="1200" cap="none" spc="0" baseline="0">
                <a:solidFill>
                  <a:srgbClr val="CC0000"/>
                </a:solidFill>
                <a:uFillTx/>
                <a:latin typeface="Noto Sans CJK KR Black" pitchFamily="34"/>
                <a:ea typeface="Noto Sans CJK KR Black" pitchFamily="34"/>
                <a:cs typeface="Noto Sans CJK KR Black" pitchFamily="34"/>
              </a:rPr>
              <a:t>σ</a:t>
            </a:r>
            <a:r>
              <a:rPr lang="en-US" sz="2800" b="0" i="0" u="none" strike="noStrike" kern="1200" cap="none" spc="0" baseline="-33000">
                <a:solidFill>
                  <a:srgbClr val="CC0000"/>
                </a:solidFill>
                <a:uFillTx/>
                <a:latin typeface="Noto Sans CJK KR Black" pitchFamily="34"/>
                <a:ea typeface="Noto Sans CJK KR Black" pitchFamily="34"/>
                <a:cs typeface="Noto Sans CJK KR Black" pitchFamily="34"/>
              </a:rPr>
              <a:t>1</a:t>
            </a: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0     0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a:t>
            </a:r>
            <a:r>
              <a:rPr lang="en-US" sz="2800" b="1" i="0" u="none" strike="noStrike" kern="1200" cap="none" spc="0" baseline="0">
                <a:solidFill>
                  <a:srgbClr val="2C3E50"/>
                </a:solidFill>
                <a:uFillTx/>
                <a:latin typeface="Noto Sans CJK KR Black" pitchFamily="34"/>
                <a:ea typeface="wasy10" pitchFamily="2"/>
                <a:cs typeface="wasy10" pitchFamily="2"/>
              </a:rPr>
              <a:t>Σ =</a:t>
            </a: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a:t>
            </a:r>
            <a:r>
              <a:rPr lang="pl-PL" sz="2800" b="0" i="0" u="none" strike="noStrike" kern="1200" cap="none" spc="0" baseline="0">
                <a:solidFill>
                  <a:srgbClr val="2C3E50"/>
                </a:solidFill>
                <a:uFillTx/>
                <a:latin typeface="Noto Sans CJK KR Black" pitchFamily="34"/>
                <a:ea typeface="Noto Sans CJK KR Black" pitchFamily="34"/>
                <a:cs typeface="Noto Sans CJK KR Black" pitchFamily="34"/>
              </a:rPr>
              <a:t>  </a:t>
            </a: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0    </a:t>
            </a:r>
            <a:r>
              <a:rPr lang="en-US" sz="2800" b="0" i="0" u="none" strike="noStrike" kern="1200" cap="none" spc="0" baseline="0">
                <a:solidFill>
                  <a:srgbClr val="CC0000"/>
                </a:solidFill>
                <a:uFillTx/>
                <a:latin typeface="Noto Sans CJK KR Black" pitchFamily="34"/>
                <a:ea typeface="Noto Sans CJK KR Black" pitchFamily="34"/>
                <a:cs typeface="Noto Sans CJK KR Black" pitchFamily="34"/>
              </a:rPr>
              <a:t>σ</a:t>
            </a:r>
            <a:r>
              <a:rPr lang="en-US" sz="2800" b="0" i="0" u="none" strike="noStrike" kern="1200" cap="none" spc="0" baseline="-33000">
                <a:solidFill>
                  <a:srgbClr val="CC0000"/>
                </a:solidFill>
                <a:uFillTx/>
                <a:latin typeface="Noto Sans CJK KR Black" pitchFamily="34"/>
                <a:ea typeface="Noto Sans CJK KR Black" pitchFamily="34"/>
                <a:cs typeface="Noto Sans CJK KR Black" pitchFamily="34"/>
              </a:rPr>
              <a:t>2</a:t>
            </a: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0    0    0</a:t>
            </a:r>
          </a:p>
        </p:txBody>
      </p:sp>
      <p:sp>
        <p:nvSpPr>
          <p:cNvPr id="7" name="TextBox 5">
            <a:extLst>
              <a:ext uri="{FF2B5EF4-FFF2-40B4-BE49-F238E27FC236}">
                <a16:creationId xmlns:a16="http://schemas.microsoft.com/office/drawing/2014/main" id="{AD59FD77-3F85-4BED-AEFA-2DC1F52876BF}"/>
              </a:ext>
            </a:extLst>
          </p:cNvPr>
          <p:cNvSpPr txBox="1"/>
          <p:nvPr/>
        </p:nvSpPr>
        <p:spPr>
          <a:xfrm>
            <a:off x="6492240" y="2834640"/>
            <a:ext cx="2594728" cy="1418874"/>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ource Sans Pro" pitchFamily="34"/>
                <a:ea typeface="源ノ角ゴシック Normal" pitchFamily="2"/>
                <a:cs typeface="FreeSans" pitchFamily="2"/>
              </a:rPr>
              <a:t> </a:t>
            </a:r>
            <a:r>
              <a:rPr lang="en-US" sz="2800" b="0" i="0" u="none" strike="noStrike" kern="1200" cap="none" spc="0" baseline="0">
                <a:solidFill>
                  <a:srgbClr val="2C3E50"/>
                </a:solidFill>
                <a:uFillTx/>
                <a:latin typeface="Source Sans Pro" pitchFamily="34"/>
                <a:ea typeface="源ノ角ゴシック Normal" pitchFamily="2"/>
                <a:cs typeface="FreeSans" pitchFamily="2"/>
              </a:rPr>
              <a:t>      </a:t>
            </a:r>
            <a:r>
              <a:rPr lang="pl-PL" sz="2800" b="0" i="0" u="none" strike="noStrike" kern="1200" cap="none" spc="0" baseline="0">
                <a:solidFill>
                  <a:srgbClr val="2C3E50"/>
                </a:solidFill>
                <a:uFillTx/>
                <a:latin typeface="Source Sans Pro" pitchFamily="34"/>
                <a:ea typeface="源ノ角ゴシック Normal" pitchFamily="2"/>
                <a:cs typeface="FreeSans" pitchFamily="2"/>
              </a:rPr>
              <a:t>   </a:t>
            </a:r>
            <a:r>
              <a:rPr lang="en-US" sz="2800" b="0" i="0" u="none" strike="noStrike" kern="1200" cap="none" spc="0" baseline="0">
                <a:solidFill>
                  <a:srgbClr val="CC0000"/>
                </a:solidFill>
                <a:uFillTx/>
                <a:latin typeface="Noto Sans CJK KR Black" pitchFamily="34"/>
                <a:ea typeface="源ノ角ゴシック Normal" pitchFamily="2"/>
                <a:cs typeface="FreeSans" pitchFamily="2"/>
              </a:rPr>
              <a:t>1/</a:t>
            </a:r>
            <a:r>
              <a:rPr lang="en-US" sz="2800" b="0" i="0" u="none" strike="noStrike" kern="1200" cap="none" spc="0" baseline="0">
                <a:solidFill>
                  <a:srgbClr val="CC0000"/>
                </a:solidFill>
                <a:uFillTx/>
                <a:latin typeface="Noto Sans CJK KR Black" pitchFamily="34"/>
                <a:ea typeface="Noto Sans CJK KR Black" pitchFamily="34"/>
                <a:cs typeface="Noto Sans CJK KR Black" pitchFamily="34"/>
              </a:rPr>
              <a:t>σ</a:t>
            </a:r>
            <a:r>
              <a:rPr lang="en-US" sz="2800" b="0" i="0" u="none" strike="noStrike" kern="1200" cap="none" spc="0" baseline="-33000">
                <a:solidFill>
                  <a:srgbClr val="CC0000"/>
                </a:solidFill>
                <a:uFillTx/>
                <a:latin typeface="Noto Sans CJK KR Black" pitchFamily="34"/>
                <a:ea typeface="Noto Sans CJK KR Black" pitchFamily="34"/>
                <a:cs typeface="Noto Sans CJK KR Black" pitchFamily="34"/>
              </a:rPr>
              <a:t>1</a:t>
            </a: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0     0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2C3E50"/>
                </a:solidFill>
                <a:uFillTx/>
                <a:latin typeface="Noto Sans CJK KR Black" pitchFamily="34"/>
                <a:ea typeface="wasy10" pitchFamily="2"/>
                <a:cs typeface="wasy10" pitchFamily="2"/>
              </a:rPr>
              <a:t>Σ</a:t>
            </a:r>
            <a:r>
              <a:rPr lang="en-US" sz="2800" b="1" i="0" u="none" strike="noStrike" kern="1200" cap="none" spc="0" baseline="33000">
                <a:solidFill>
                  <a:srgbClr val="2C3E50"/>
                </a:solidFill>
                <a:uFillTx/>
                <a:latin typeface="Noto Sans CJK KR Black" pitchFamily="34"/>
                <a:ea typeface="wasy10" pitchFamily="2"/>
                <a:cs typeface="wasy10" pitchFamily="2"/>
              </a:rPr>
              <a:t>+</a:t>
            </a:r>
            <a:r>
              <a:rPr lang="en-US" sz="2800" b="1" i="0" u="none" strike="noStrike" kern="1200" cap="none" spc="0" baseline="0">
                <a:solidFill>
                  <a:srgbClr val="2C3E50"/>
                </a:solidFill>
                <a:uFillTx/>
                <a:latin typeface="Noto Sans CJK KR Black" pitchFamily="34"/>
                <a:ea typeface="wasy10" pitchFamily="2"/>
                <a:cs typeface="wasy10" pitchFamily="2"/>
              </a:rPr>
              <a:t> =</a:t>
            </a: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0  </a:t>
            </a:r>
            <a:r>
              <a:rPr lang="en-US" sz="2800" b="0" i="0" u="none" strike="noStrike" kern="1200" cap="none" spc="0" baseline="0">
                <a:solidFill>
                  <a:srgbClr val="CC0000"/>
                </a:solidFill>
                <a:uFillTx/>
                <a:latin typeface="Noto Sans CJK KR Black" pitchFamily="34"/>
                <a:ea typeface="Noto Sans CJK KR Black" pitchFamily="34"/>
                <a:cs typeface="Noto Sans CJK KR Black" pitchFamily="34"/>
              </a:rPr>
              <a:t>  1/σ</a:t>
            </a:r>
            <a:r>
              <a:rPr lang="en-US" sz="2800" b="0" i="0" u="none" strike="noStrike" kern="1200" cap="none" spc="0" baseline="-33000">
                <a:solidFill>
                  <a:srgbClr val="CC0000"/>
                </a:solidFill>
                <a:uFillTx/>
                <a:latin typeface="Noto Sans CJK KR Black" pitchFamily="34"/>
                <a:ea typeface="Noto Sans CJK KR Black" pitchFamily="34"/>
                <a:cs typeface="Noto Sans CJK KR Black" pitchFamily="34"/>
              </a:rPr>
              <a:t>2</a:t>
            </a: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2C3E50"/>
                </a:solidFill>
                <a:uFillTx/>
                <a:latin typeface="Noto Sans CJK KR Black" pitchFamily="34"/>
                <a:ea typeface="Noto Sans CJK KR Black" pitchFamily="34"/>
                <a:cs typeface="Noto Sans CJK KR Black" pitchFamily="34"/>
              </a:rPr>
              <a:t>         0       0      0</a:t>
            </a:r>
          </a:p>
        </p:txBody>
      </p:sp>
      <p:sp>
        <p:nvSpPr>
          <p:cNvPr id="8" name="TextBox 6">
            <a:extLst>
              <a:ext uri="{FF2B5EF4-FFF2-40B4-BE49-F238E27FC236}">
                <a16:creationId xmlns:a16="http://schemas.microsoft.com/office/drawing/2014/main" id="{68C662FD-16C3-4937-BB4D-BB10AA98A196}"/>
              </a:ext>
            </a:extLst>
          </p:cNvPr>
          <p:cNvSpPr txBox="1"/>
          <p:nvPr/>
        </p:nvSpPr>
        <p:spPr>
          <a:xfrm>
            <a:off x="3383280" y="3840480"/>
            <a:ext cx="1097280" cy="355683"/>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158466"/>
                </a:solidFill>
                <a:uFillTx/>
                <a:latin typeface="Source Sans Pro" pitchFamily="34"/>
                <a:ea typeface="源ノ角ゴシック Normal" pitchFamily="2"/>
                <a:cs typeface="FreeSans" pitchFamily="2"/>
              </a:rPr>
              <a:t>m </a:t>
            </a:r>
            <a:r>
              <a:rPr lang="en-US" sz="1800" b="0" i="0" u="none" strike="noStrike" kern="1200" cap="none" spc="0" baseline="0">
                <a:solidFill>
                  <a:srgbClr val="2C3E50"/>
                </a:solidFill>
                <a:uFillTx/>
                <a:latin typeface="Source Sans Pro" pitchFamily="34"/>
                <a:ea typeface="源ノ角ゴシック Normal" pitchFamily="2"/>
                <a:cs typeface="FreeSans" pitchFamily="2"/>
              </a:rPr>
              <a:t>x </a:t>
            </a:r>
            <a:r>
              <a:rPr lang="en-US" sz="1800" b="0" i="0" u="none" strike="noStrike" kern="1200" cap="none" spc="0" baseline="0">
                <a:solidFill>
                  <a:srgbClr val="158466"/>
                </a:solidFill>
                <a:uFillTx/>
                <a:latin typeface="Source Sans Pro" pitchFamily="34"/>
                <a:ea typeface="源ノ角ゴシック Normal" pitchFamily="2"/>
                <a:cs typeface="FreeSans" pitchFamily="2"/>
              </a:rPr>
              <a:t>n</a:t>
            </a:r>
          </a:p>
        </p:txBody>
      </p:sp>
      <p:sp>
        <p:nvSpPr>
          <p:cNvPr id="9" name="TextBox 7">
            <a:extLst>
              <a:ext uri="{FF2B5EF4-FFF2-40B4-BE49-F238E27FC236}">
                <a16:creationId xmlns:a16="http://schemas.microsoft.com/office/drawing/2014/main" id="{303FEEDC-EEC4-4B16-800A-88E1A1EAA269}"/>
              </a:ext>
            </a:extLst>
          </p:cNvPr>
          <p:cNvSpPr txBox="1"/>
          <p:nvPr/>
        </p:nvSpPr>
        <p:spPr>
          <a:xfrm>
            <a:off x="6309360" y="3850556"/>
            <a:ext cx="1005840" cy="355683"/>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158466"/>
                </a:solidFill>
                <a:uFillTx/>
                <a:latin typeface="Source Sans Pro" pitchFamily="34"/>
                <a:ea typeface="源ノ角ゴシック Normal" pitchFamily="2"/>
                <a:cs typeface="FreeSans" pitchFamily="2"/>
              </a:rPr>
              <a:t>n </a:t>
            </a:r>
            <a:r>
              <a:rPr lang="en-US" sz="1800" b="0" i="0" u="none" strike="noStrike" kern="1200" cap="none" spc="0" baseline="0">
                <a:solidFill>
                  <a:srgbClr val="2C3E50"/>
                </a:solidFill>
                <a:uFillTx/>
                <a:latin typeface="Source Sans Pro" pitchFamily="34"/>
                <a:ea typeface="源ノ角ゴシック Normal" pitchFamily="2"/>
                <a:cs typeface="FreeSans" pitchFamily="2"/>
              </a:rPr>
              <a:t>x </a:t>
            </a:r>
            <a:r>
              <a:rPr lang="en-US" sz="1800" b="0" i="0" u="none" strike="noStrike" kern="1200" cap="none" spc="0" baseline="0">
                <a:solidFill>
                  <a:srgbClr val="158466"/>
                </a:solidFill>
                <a:uFillTx/>
                <a:latin typeface="Source Sans Pro" pitchFamily="34"/>
                <a:ea typeface="源ノ角ゴシック Normal" pitchFamily="2"/>
                <a:cs typeface="FreeSans" pitchFamily="2"/>
              </a:rPr>
              <a:t>m</a:t>
            </a:r>
          </a:p>
        </p:txBody>
      </p:sp>
      <p:sp>
        <p:nvSpPr>
          <p:cNvPr id="10" name="TextBox 8">
            <a:extLst>
              <a:ext uri="{FF2B5EF4-FFF2-40B4-BE49-F238E27FC236}">
                <a16:creationId xmlns:a16="http://schemas.microsoft.com/office/drawing/2014/main" id="{61E2254E-B0AC-42A8-9BD4-4B3A84077F79}"/>
              </a:ext>
            </a:extLst>
          </p:cNvPr>
          <p:cNvSpPr txBox="1"/>
          <p:nvPr/>
        </p:nvSpPr>
        <p:spPr>
          <a:xfrm>
            <a:off x="1920240" y="2834640"/>
            <a:ext cx="914400" cy="355683"/>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158466"/>
                </a:solidFill>
                <a:uFillTx/>
                <a:latin typeface="Source Sans Pro" pitchFamily="34"/>
                <a:ea typeface="源ノ角ゴシック Normal" pitchFamily="2"/>
                <a:cs typeface="FreeSans" pitchFamily="2"/>
              </a:rPr>
              <a:t>m </a:t>
            </a:r>
            <a:r>
              <a:rPr lang="en-US" sz="1800" b="0" i="0" u="none" strike="noStrike" kern="1200" cap="none" spc="0" baseline="0">
                <a:solidFill>
                  <a:srgbClr val="2C3E50"/>
                </a:solidFill>
                <a:uFillTx/>
                <a:latin typeface="Source Sans Pro" pitchFamily="34"/>
                <a:ea typeface="源ノ角ゴシック Normal" pitchFamily="2"/>
                <a:cs typeface="FreeSans" pitchFamily="2"/>
              </a:rPr>
              <a:t>x </a:t>
            </a:r>
            <a:r>
              <a:rPr lang="en-US" sz="1800" b="0" i="0" u="none" strike="noStrike" kern="1200" cap="none" spc="0" baseline="0">
                <a:solidFill>
                  <a:srgbClr val="158466"/>
                </a:solidFill>
                <a:uFillTx/>
                <a:latin typeface="Source Sans Pro" pitchFamily="34"/>
                <a:ea typeface="源ノ角ゴシック Normal" pitchFamily="2"/>
                <a:cs typeface="FreeSans" pitchFamily="2"/>
              </a:rPr>
              <a:t>m</a:t>
            </a:r>
          </a:p>
        </p:txBody>
      </p:sp>
      <p:sp>
        <p:nvSpPr>
          <p:cNvPr id="11" name="TextBox 9">
            <a:extLst>
              <a:ext uri="{FF2B5EF4-FFF2-40B4-BE49-F238E27FC236}">
                <a16:creationId xmlns:a16="http://schemas.microsoft.com/office/drawing/2014/main" id="{0B78B460-1B34-46C3-A769-3D5F93CE5405}"/>
              </a:ext>
            </a:extLst>
          </p:cNvPr>
          <p:cNvSpPr txBox="1"/>
          <p:nvPr/>
        </p:nvSpPr>
        <p:spPr>
          <a:xfrm>
            <a:off x="1920240" y="3474720"/>
            <a:ext cx="914400" cy="355683"/>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158466"/>
                </a:solidFill>
                <a:uFillTx/>
                <a:latin typeface="Source Sans Pro" pitchFamily="34"/>
                <a:ea typeface="源ノ角ゴシック Normal" pitchFamily="2"/>
                <a:cs typeface="FreeSans" pitchFamily="2"/>
              </a:rPr>
              <a:t>n </a:t>
            </a:r>
            <a:r>
              <a:rPr lang="en-US" sz="1800" b="0" i="0" u="none" strike="noStrike" kern="1200" cap="none" spc="0" baseline="0">
                <a:solidFill>
                  <a:srgbClr val="2C3E50"/>
                </a:solidFill>
                <a:uFillTx/>
                <a:latin typeface="Source Sans Pro" pitchFamily="34"/>
                <a:ea typeface="源ノ角ゴシック Normal" pitchFamily="2"/>
                <a:cs typeface="FreeSans" pitchFamily="2"/>
              </a:rPr>
              <a:t>x </a:t>
            </a:r>
            <a:r>
              <a:rPr lang="en-US" sz="1800" b="0" i="0" u="none" strike="noStrike" kern="1200" cap="none" spc="0" baseline="0">
                <a:solidFill>
                  <a:srgbClr val="158466"/>
                </a:solidFill>
                <a:uFillTx/>
                <a:latin typeface="Source Sans Pro" pitchFamily="34"/>
                <a:ea typeface="源ノ角ゴシック Normal" pitchFamily="2"/>
                <a:cs typeface="FreeSans" pitchFamily="2"/>
              </a:rPr>
              <a:t>n</a:t>
            </a:r>
          </a:p>
        </p:txBody>
      </p:sp>
      <p:sp>
        <p:nvSpPr>
          <p:cNvPr id="12" name="TextBox 10">
            <a:extLst>
              <a:ext uri="{FF2B5EF4-FFF2-40B4-BE49-F238E27FC236}">
                <a16:creationId xmlns:a16="http://schemas.microsoft.com/office/drawing/2014/main" id="{1551A7D7-3B98-4D85-869A-D4904441E7B9}"/>
              </a:ext>
            </a:extLst>
          </p:cNvPr>
          <p:cNvSpPr txBox="1"/>
          <p:nvPr/>
        </p:nvSpPr>
        <p:spPr>
          <a:xfrm>
            <a:off x="7132320" y="2387516"/>
            <a:ext cx="2834640" cy="355683"/>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2C3E50"/>
                </a:solidFill>
                <a:uFillTx/>
                <a:latin typeface="Source Sans Pro" pitchFamily="34"/>
                <a:ea typeface="源ノ角ゴシック Normal" pitchFamily="2"/>
                <a:cs typeface="FreeSans" pitchFamily="2"/>
              </a:rPr>
              <a:t>&amp; WIPE nullspace</a:t>
            </a:r>
          </a:p>
        </p:txBody>
      </p:sp>
      <p:sp>
        <p:nvSpPr>
          <p:cNvPr id="13" name="TextBox 11">
            <a:extLst>
              <a:ext uri="{FF2B5EF4-FFF2-40B4-BE49-F238E27FC236}">
                <a16:creationId xmlns:a16="http://schemas.microsoft.com/office/drawing/2014/main" id="{931D86D8-0F2E-4D68-A05B-4EB4A90942D2}"/>
              </a:ext>
            </a:extLst>
          </p:cNvPr>
          <p:cNvSpPr txBox="1"/>
          <p:nvPr/>
        </p:nvSpPr>
        <p:spPr>
          <a:xfrm>
            <a:off x="2468880" y="1695242"/>
            <a:ext cx="1097280" cy="407877"/>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Source Sans Pro" pitchFamily="34"/>
                <a:ea typeface="源ノ角ゴシック Normal" pitchFamily="2"/>
                <a:cs typeface="FreeSans" pitchFamily="2"/>
              </a:rPr>
              <a:t>C(</a:t>
            </a:r>
            <a:r>
              <a:rPr lang="en-US" sz="1800" b="1" i="0" u="none" strike="noStrike" kern="1200" cap="none" spc="0" baseline="0">
                <a:solidFill>
                  <a:srgbClr val="EA7500"/>
                </a:solidFill>
                <a:uFillTx/>
                <a:latin typeface="Source Sans Pro" pitchFamily="34"/>
                <a:ea typeface="源ノ角ゴシック Normal" pitchFamily="2"/>
                <a:cs typeface="FreeSans" pitchFamily="2"/>
              </a:rPr>
              <a:t>Z</a:t>
            </a:r>
            <a:r>
              <a:rPr lang="en-US" sz="1800" b="1" i="0" u="none" strike="noStrike" kern="1200" cap="none" spc="0" baseline="-33000">
                <a:solidFill>
                  <a:srgbClr val="EA7500"/>
                </a:solidFill>
                <a:uFillTx/>
                <a:latin typeface="Source Sans Pro" pitchFamily="34"/>
                <a:ea typeface="源ノ角ゴシック Normal" pitchFamily="2"/>
                <a:cs typeface="FreeSans" pitchFamily="2"/>
              </a:rPr>
              <a:t>2</a:t>
            </a:r>
            <a:r>
              <a:rPr lang="en-US" sz="1800" b="1" i="0" u="none" strike="noStrike" kern="1200" cap="none" spc="0" baseline="0">
                <a:solidFill>
                  <a:srgbClr val="000000"/>
                </a:solidFill>
                <a:uFillTx/>
                <a:latin typeface="Source Sans Pro" pitchFamily="34"/>
                <a:ea typeface="源ノ角ゴシック Normal" pitchFamily="2"/>
                <a:cs typeface="FreeSans" pitchFamily="2"/>
              </a:rPr>
              <a:t>)</a:t>
            </a:r>
          </a:p>
        </p:txBody>
      </p:sp>
      <p:sp>
        <p:nvSpPr>
          <p:cNvPr id="14" name="TextBox 12">
            <a:extLst>
              <a:ext uri="{FF2B5EF4-FFF2-40B4-BE49-F238E27FC236}">
                <a16:creationId xmlns:a16="http://schemas.microsoft.com/office/drawing/2014/main" id="{0E8CB4FD-639B-4E7D-B979-7EE1F66AF6E9}"/>
              </a:ext>
            </a:extLst>
          </p:cNvPr>
          <p:cNvSpPr txBox="1"/>
          <p:nvPr/>
        </p:nvSpPr>
        <p:spPr>
          <a:xfrm>
            <a:off x="822960" y="4114800"/>
            <a:ext cx="1005840" cy="407877"/>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Source Sans Pro" pitchFamily="34"/>
                <a:ea typeface="源ノ角ゴシック Normal" pitchFamily="2"/>
                <a:cs typeface="FreeSans" pitchFamily="2"/>
              </a:rPr>
              <a:t>C(</a:t>
            </a:r>
            <a:r>
              <a:rPr lang="en-US" sz="1800" b="1" i="0" u="none" strike="noStrike" kern="1200" cap="none" spc="0" baseline="0">
                <a:solidFill>
                  <a:srgbClr val="EA7500"/>
                </a:solidFill>
                <a:uFillTx/>
                <a:latin typeface="Source Sans Pro" pitchFamily="34"/>
                <a:ea typeface="源ノ角ゴシック Normal" pitchFamily="2"/>
                <a:cs typeface="FreeSans" pitchFamily="2"/>
              </a:rPr>
              <a:t>Z</a:t>
            </a:r>
            <a:r>
              <a:rPr lang="en-US" sz="1800" b="1" i="0" u="none" strike="noStrike" kern="1200" cap="none" spc="0" baseline="-33000">
                <a:solidFill>
                  <a:srgbClr val="EA7500"/>
                </a:solidFill>
                <a:uFillTx/>
                <a:latin typeface="Source Sans Pro" pitchFamily="34"/>
                <a:ea typeface="源ノ角ゴシック Normal" pitchFamily="2"/>
                <a:cs typeface="FreeSans" pitchFamily="2"/>
              </a:rPr>
              <a:t>2</a:t>
            </a:r>
            <a:r>
              <a:rPr lang="en-US" sz="1800" b="1" i="0" u="none" strike="noStrike" kern="1200" cap="none" spc="0" baseline="33000">
                <a:solidFill>
                  <a:srgbClr val="000000"/>
                </a:solidFill>
                <a:uFillTx/>
                <a:latin typeface="Source Sans Pro" pitchFamily="34"/>
                <a:ea typeface="源ノ角ゴシック Normal" pitchFamily="2"/>
                <a:cs typeface="FreeSans" pitchFamily="2"/>
              </a:rPr>
              <a:t>T</a:t>
            </a:r>
            <a:r>
              <a:rPr lang="en-US" sz="1800" b="1" i="0" u="none" strike="noStrike" kern="1200" cap="none" spc="0" baseline="0">
                <a:solidFill>
                  <a:srgbClr val="000000"/>
                </a:solidFill>
                <a:uFillTx/>
                <a:latin typeface="Source Sans Pro" pitchFamily="34"/>
                <a:ea typeface="源ノ角ゴシック Normal" pitchFamily="2"/>
                <a:cs typeface="FreeSans" pitchFamily="2"/>
              </a:rPr>
              <a:t>)</a:t>
            </a:r>
          </a:p>
        </p:txBody>
      </p:sp>
      <p:cxnSp>
        <p:nvCxnSpPr>
          <p:cNvPr id="15" name="Connector: Curved 13">
            <a:extLst>
              <a:ext uri="{FF2B5EF4-FFF2-40B4-BE49-F238E27FC236}">
                <a16:creationId xmlns:a16="http://schemas.microsoft.com/office/drawing/2014/main" id="{088C4308-5753-4E97-8035-D13133B619AA}"/>
              </a:ext>
            </a:extLst>
          </p:cNvPr>
          <p:cNvCxnSpPr/>
          <p:nvPr/>
        </p:nvCxnSpPr>
        <p:spPr>
          <a:xfrm>
            <a:off x="9817199" y="4520875"/>
            <a:ext cx="0" cy="0"/>
          </a:xfrm>
          <a:prstGeom prst="curvedConnector3">
            <a:avLst/>
          </a:prstGeom>
          <a:noFill/>
          <a:ln w="71999" cap="flat">
            <a:solidFill>
              <a:srgbClr val="2C3E50"/>
            </a:solidFill>
            <a:prstDash val="solid"/>
            <a:miter/>
            <a:tailEnd type="arrow"/>
          </a:ln>
        </p:spPr>
      </p:cxnSp>
      <p:cxnSp>
        <p:nvCxnSpPr>
          <p:cNvPr id="16" name="Connector: Curved 14">
            <a:extLst>
              <a:ext uri="{FF2B5EF4-FFF2-40B4-BE49-F238E27FC236}">
                <a16:creationId xmlns:a16="http://schemas.microsoft.com/office/drawing/2014/main" id="{937D539E-F98D-447F-BAE5-27FA96CE2949}"/>
              </a:ext>
            </a:extLst>
          </p:cNvPr>
          <p:cNvCxnSpPr/>
          <p:nvPr/>
        </p:nvCxnSpPr>
        <p:spPr>
          <a:xfrm flipH="1">
            <a:off x="1828800" y="3830403"/>
            <a:ext cx="548640" cy="488152"/>
          </a:xfrm>
          <a:prstGeom prst="curvedConnector3">
            <a:avLst/>
          </a:prstGeom>
          <a:noFill/>
          <a:ln w="38157" cap="flat">
            <a:solidFill>
              <a:srgbClr val="2C3E50"/>
            </a:solidFill>
            <a:custDash>
              <a:ds d="48120" sp="48120"/>
              <a:ds d="48120" sp="48120"/>
            </a:custDash>
            <a:miter/>
            <a:tailEnd type="arrow"/>
          </a:ln>
        </p:spPr>
      </p:cxnSp>
      <p:cxnSp>
        <p:nvCxnSpPr>
          <p:cNvPr id="17" name="Connector: Curved 15">
            <a:extLst>
              <a:ext uri="{FF2B5EF4-FFF2-40B4-BE49-F238E27FC236}">
                <a16:creationId xmlns:a16="http://schemas.microsoft.com/office/drawing/2014/main" id="{D3E6C811-0CA5-4381-89E5-A0BE68E96C61}"/>
              </a:ext>
            </a:extLst>
          </p:cNvPr>
          <p:cNvCxnSpPr/>
          <p:nvPr/>
        </p:nvCxnSpPr>
        <p:spPr>
          <a:xfrm flipV="1">
            <a:off x="2377440" y="2103120"/>
            <a:ext cx="640080" cy="731520"/>
          </a:xfrm>
          <a:prstGeom prst="curvedConnector3">
            <a:avLst/>
          </a:prstGeom>
          <a:noFill/>
          <a:ln w="38157" cap="flat">
            <a:solidFill>
              <a:srgbClr val="2C3E50"/>
            </a:solidFill>
            <a:custDash>
              <a:ds d="48120" sp="48120"/>
              <a:ds d="48120" sp="48120"/>
            </a:custDash>
            <a:miter/>
            <a:tailEnd type="arrow"/>
          </a:ln>
        </p:spPr>
      </p:cxnSp>
      <p:sp>
        <p:nvSpPr>
          <p:cNvPr id="18" name="Straight Connector 16">
            <a:extLst>
              <a:ext uri="{FF2B5EF4-FFF2-40B4-BE49-F238E27FC236}">
                <a16:creationId xmlns:a16="http://schemas.microsoft.com/office/drawing/2014/main" id="{B501A8B5-B0EF-4DDD-86DE-97EFABB53F5D}"/>
              </a:ext>
            </a:extLst>
          </p:cNvPr>
          <p:cNvSpPr/>
          <p:nvPr/>
        </p:nvSpPr>
        <p:spPr>
          <a:xfrm flipH="1">
            <a:off x="2834640" y="2468880"/>
            <a:ext cx="1097280" cy="82296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22AC602-7FC3-4BD3-B6CF-C34453B11B30}"/>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81800D3-15CD-498C-A75C-32ADAF6901FA}" type="slidenum">
              <a:t>2</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1DF974C8-9246-4444-9EE7-7447E6FF9445}"/>
              </a:ext>
            </a:extLst>
          </p:cNvPr>
          <p:cNvSpPr txBox="1">
            <a:spLocks noGrp="1"/>
          </p:cNvSpPr>
          <p:nvPr>
            <p:ph type="title" idx="4294967295"/>
          </p:nvPr>
        </p:nvSpPr>
        <p:spPr/>
        <p:txBody>
          <a:bodyPr/>
          <a:lstStyle/>
          <a:p>
            <a:pPr lvl="0"/>
            <a:r>
              <a:rPr lang="en-US"/>
              <a:t>Introduction</a:t>
            </a:r>
          </a:p>
        </p:txBody>
      </p:sp>
      <p:sp>
        <p:nvSpPr>
          <p:cNvPr id="4" name="Text Placeholder 2">
            <a:extLst>
              <a:ext uri="{FF2B5EF4-FFF2-40B4-BE49-F238E27FC236}">
                <a16:creationId xmlns:a16="http://schemas.microsoft.com/office/drawing/2014/main" id="{C75926F7-1A31-4299-96A4-33EF59237619}"/>
              </a:ext>
            </a:extLst>
          </p:cNvPr>
          <p:cNvSpPr txBox="1">
            <a:spLocks noGrp="1"/>
          </p:cNvSpPr>
          <p:nvPr>
            <p:ph type="body" idx="4294967295"/>
          </p:nvPr>
        </p:nvSpPr>
        <p:spPr>
          <a:xfrm>
            <a:off x="180629" y="1681230"/>
            <a:ext cx="9719368" cy="5328748"/>
          </a:xfrm>
        </p:spPr>
        <p:txBody>
          <a:bodyPr>
            <a:noAutofit/>
          </a:bodyPr>
          <a:lstStyle/>
          <a:p>
            <a:pPr marL="457200" lvl="0" indent="-457200">
              <a:spcAft>
                <a:spcPts val="600"/>
              </a:spcAft>
              <a:buClr>
                <a:srgbClr val="2C3E50"/>
              </a:buClr>
              <a:buSzPct val="45000"/>
              <a:buFont typeface="Wingdings" pitchFamily="2"/>
              <a:buChar char="§"/>
            </a:pPr>
            <a:r>
              <a:rPr lang="en-US" sz="2600" dirty="0"/>
              <a:t>Wide neural networks was recently proposed as a less costly alternative to deep neural networks, having </a:t>
            </a:r>
            <a:r>
              <a:rPr lang="en-GB" sz="2600" dirty="0"/>
              <a:t>no problem with exploding or vanishing gradient descent</a:t>
            </a:r>
            <a:r>
              <a:rPr lang="en-US" sz="2600" dirty="0"/>
              <a:t>.</a:t>
            </a:r>
          </a:p>
          <a:p>
            <a:pPr marL="457200" lvl="0" indent="-457200">
              <a:spcAft>
                <a:spcPts val="600"/>
              </a:spcAft>
              <a:buClr>
                <a:srgbClr val="2C3E50"/>
              </a:buClr>
              <a:buSzPct val="45000"/>
              <a:buFont typeface="Wingdings" pitchFamily="2"/>
              <a:buChar char="§"/>
            </a:pPr>
            <a:r>
              <a:rPr lang="en-US" sz="2600" dirty="0"/>
              <a:t>We analyzed quality of features and properties of wide neural networks.</a:t>
            </a:r>
          </a:p>
          <a:p>
            <a:pPr marL="457200" lvl="0" indent="-457200">
              <a:spcAft>
                <a:spcPts val="600"/>
              </a:spcAft>
              <a:buClr>
                <a:srgbClr val="2C3E50"/>
              </a:buClr>
              <a:buSzPct val="45000"/>
              <a:buFont typeface="Wingdings" pitchFamily="2"/>
              <a:buChar char="§"/>
            </a:pPr>
            <a:r>
              <a:rPr lang="en-US" sz="2600" dirty="0"/>
              <a:t>We compared the random selection of weights in the hidden layer to the selection based on radial basis functions.</a:t>
            </a:r>
          </a:p>
          <a:p>
            <a:pPr marL="457200" lvl="0" indent="-457200">
              <a:spcAft>
                <a:spcPts val="600"/>
              </a:spcAft>
              <a:buClr>
                <a:srgbClr val="2C3E50"/>
              </a:buClr>
              <a:buSzPct val="45000"/>
              <a:buFont typeface="Wingdings" pitchFamily="2"/>
              <a:buChar char="§"/>
            </a:pPr>
            <a:r>
              <a:rPr lang="en-US" sz="2600" dirty="0"/>
              <a:t>Our study is devoted to feature selection and feature significance in wide neural networks.</a:t>
            </a:r>
          </a:p>
          <a:p>
            <a:pPr marL="457200" lvl="0" indent="-457200">
              <a:spcAft>
                <a:spcPts val="600"/>
              </a:spcAft>
              <a:buClr>
                <a:srgbClr val="2C3E50"/>
              </a:buClr>
              <a:buSzPct val="45000"/>
              <a:buFont typeface="Wingdings" pitchFamily="2"/>
              <a:buChar char="§"/>
            </a:pPr>
            <a:r>
              <a:rPr lang="en-US" sz="2600" dirty="0"/>
              <a:t>We introduced a measure to compare various feature selection techniques.</a:t>
            </a:r>
          </a:p>
          <a:p>
            <a:pPr marL="457200" lvl="0" indent="-457200">
              <a:spcAft>
                <a:spcPts val="600"/>
              </a:spcAft>
              <a:buClr>
                <a:srgbClr val="2C3E50"/>
              </a:buClr>
              <a:buSzPct val="45000"/>
              <a:buFont typeface="Wingdings" pitchFamily="2"/>
              <a:buChar char="§"/>
            </a:pPr>
            <a:r>
              <a:rPr lang="en-US" sz="2600" dirty="0"/>
              <a:t>We proved that this approach is computationally more efficient.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E838904-324C-4866-9396-115C5BCAA53F}"/>
              </a:ext>
            </a:extLst>
          </p:cNvPr>
          <p:cNvSpPr txBox="1">
            <a:spLocks noGrp="1"/>
          </p:cNvSpPr>
          <p:nvPr>
            <p:ph type="body" idx="4294967295"/>
          </p:nvPr>
        </p:nvSpPr>
        <p:spPr>
          <a:xfrm>
            <a:off x="261253" y="1810786"/>
            <a:ext cx="9636486" cy="5066269"/>
          </a:xfrm>
        </p:spPr>
        <p:txBody>
          <a:bodyPr/>
          <a:lstStyle/>
          <a:p>
            <a:pPr lvl="0"/>
            <a:r>
              <a:rPr lang="en-US" sz="3000" dirty="0"/>
              <a:t>Wide Neural Networks can be described by the equations: </a:t>
            </a:r>
          </a:p>
          <a:p>
            <a:pPr lvl="0"/>
            <a:r>
              <a:rPr lang="en-US" dirty="0"/>
              <a:t>Y</a:t>
            </a:r>
            <a:r>
              <a:rPr lang="en-US" baseline="-33000" dirty="0"/>
              <a:t>1</a:t>
            </a:r>
            <a:r>
              <a:rPr lang="en-US" dirty="0"/>
              <a:t> = Z</a:t>
            </a:r>
            <a:r>
              <a:rPr lang="en-US" baseline="-33000" dirty="0"/>
              <a:t>1</a:t>
            </a:r>
            <a:r>
              <a:rPr lang="en-US" dirty="0"/>
              <a:t> </a:t>
            </a:r>
            <a:r>
              <a:rPr lang="en-US" sz="2800" dirty="0">
                <a:latin typeface="OpenSymbol" pitchFamily="34"/>
              </a:rPr>
              <a:t>·</a:t>
            </a:r>
            <a:r>
              <a:rPr lang="en-US" dirty="0"/>
              <a:t> </a:t>
            </a:r>
            <a:r>
              <a:rPr lang="en-US" dirty="0">
                <a:solidFill>
                  <a:srgbClr val="168253"/>
                </a:solidFill>
              </a:rPr>
              <a:t>W</a:t>
            </a:r>
            <a:r>
              <a:rPr lang="en-US" baseline="-33000" dirty="0">
                <a:solidFill>
                  <a:srgbClr val="168253"/>
                </a:solidFill>
              </a:rPr>
              <a:t>1</a:t>
            </a:r>
          </a:p>
          <a:p>
            <a:pPr lvl="0"/>
            <a:r>
              <a:rPr lang="en-US" dirty="0"/>
              <a:t>Z</a:t>
            </a:r>
            <a:r>
              <a:rPr lang="en-US" baseline="-33000" dirty="0"/>
              <a:t>2</a:t>
            </a:r>
            <a:r>
              <a:rPr lang="en-US" dirty="0"/>
              <a:t> =</a:t>
            </a:r>
            <a:r>
              <a:rPr lang="en-US" dirty="0">
                <a:latin typeface="DejaVu Sans" pitchFamily="34"/>
              </a:rPr>
              <a:t> Ψ</a:t>
            </a:r>
            <a:r>
              <a:rPr lang="en-US" dirty="0"/>
              <a:t>(Y</a:t>
            </a:r>
            <a:r>
              <a:rPr lang="en-US" baseline="-33000" dirty="0"/>
              <a:t>1</a:t>
            </a:r>
            <a:r>
              <a:rPr lang="en-US" dirty="0"/>
              <a:t>)</a:t>
            </a:r>
          </a:p>
          <a:p>
            <a:pPr lvl="0"/>
            <a:r>
              <a:rPr lang="en-US" dirty="0"/>
              <a:t>Y</a:t>
            </a:r>
            <a:r>
              <a:rPr lang="en-US" baseline="-33000" dirty="0"/>
              <a:t>2 </a:t>
            </a:r>
            <a:r>
              <a:rPr lang="en-US" dirty="0"/>
              <a:t>= Z</a:t>
            </a:r>
            <a:r>
              <a:rPr lang="en-US" baseline="-33000" dirty="0"/>
              <a:t>2</a:t>
            </a:r>
            <a:r>
              <a:rPr lang="en-US" dirty="0"/>
              <a:t> </a:t>
            </a:r>
            <a:r>
              <a:rPr lang="en-US" sz="2800" dirty="0">
                <a:latin typeface="OpenSymbol" pitchFamily="34"/>
              </a:rPr>
              <a:t>·</a:t>
            </a:r>
            <a:r>
              <a:rPr lang="en-US" dirty="0"/>
              <a:t> W</a:t>
            </a:r>
            <a:r>
              <a:rPr lang="en-US" baseline="-33000" dirty="0"/>
              <a:t>2</a:t>
            </a:r>
          </a:p>
          <a:p>
            <a:pPr lvl="0"/>
            <a:r>
              <a:rPr lang="en-US" dirty="0">
                <a:solidFill>
                  <a:srgbClr val="C9211E"/>
                </a:solidFill>
              </a:rPr>
              <a:t>W</a:t>
            </a:r>
            <a:r>
              <a:rPr lang="en-US" baseline="-33000" dirty="0">
                <a:solidFill>
                  <a:srgbClr val="C9211E"/>
                </a:solidFill>
              </a:rPr>
              <a:t>2</a:t>
            </a:r>
            <a:r>
              <a:rPr lang="en-US" dirty="0"/>
              <a:t> = </a:t>
            </a:r>
            <a:r>
              <a:rPr lang="en-US" dirty="0">
                <a:solidFill>
                  <a:srgbClr val="EA7500"/>
                </a:solidFill>
              </a:rPr>
              <a:t>Z</a:t>
            </a:r>
            <a:r>
              <a:rPr lang="en-US" baseline="-33000" dirty="0">
                <a:solidFill>
                  <a:srgbClr val="EA7500"/>
                </a:solidFill>
              </a:rPr>
              <a:t>2</a:t>
            </a:r>
            <a:r>
              <a:rPr lang="en-US" baseline="33000" dirty="0">
                <a:solidFill>
                  <a:srgbClr val="EA7500"/>
                </a:solidFill>
              </a:rPr>
              <a:t>+</a:t>
            </a:r>
            <a:r>
              <a:rPr lang="en-US" dirty="0"/>
              <a:t> </a:t>
            </a:r>
            <a:r>
              <a:rPr lang="en-US" sz="2800" dirty="0">
                <a:latin typeface="OpenSymbol" pitchFamily="34"/>
              </a:rPr>
              <a:t>· </a:t>
            </a:r>
            <a:r>
              <a:rPr lang="en-US" dirty="0"/>
              <a:t>Y</a:t>
            </a:r>
            <a:r>
              <a:rPr lang="en-US" baseline="-33000" dirty="0"/>
              <a:t>D</a:t>
            </a:r>
          </a:p>
        </p:txBody>
      </p:sp>
      <p:sp>
        <p:nvSpPr>
          <p:cNvPr id="3" name="Slide Number Placeholder 3">
            <a:extLst>
              <a:ext uri="{FF2B5EF4-FFF2-40B4-BE49-F238E27FC236}">
                <a16:creationId xmlns:a16="http://schemas.microsoft.com/office/drawing/2014/main" id="{6AD465A5-D887-4BFB-9B85-A4E53562B779}"/>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A979AB-6F47-42A6-B53B-1A015C7A037F}" type="slidenum">
              <a:t>3</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4" name="Title 1">
            <a:extLst>
              <a:ext uri="{FF2B5EF4-FFF2-40B4-BE49-F238E27FC236}">
                <a16:creationId xmlns:a16="http://schemas.microsoft.com/office/drawing/2014/main" id="{01B61E91-0BD4-4D44-80A5-6D734F7887AF}"/>
              </a:ext>
            </a:extLst>
          </p:cNvPr>
          <p:cNvSpPr txBox="1">
            <a:spLocks noGrp="1"/>
          </p:cNvSpPr>
          <p:nvPr>
            <p:ph type="title" idx="4294967295"/>
          </p:nvPr>
        </p:nvSpPr>
        <p:spPr>
          <a:xfrm>
            <a:off x="360312" y="83102"/>
            <a:ext cx="9359999" cy="958684"/>
          </a:xfrm>
        </p:spPr>
        <p:txBody>
          <a:bodyPr/>
          <a:lstStyle/>
          <a:p>
            <a:pPr lvl="0"/>
            <a:r>
              <a:rPr lang="en-US" dirty="0"/>
              <a:t>Wide (Broad) Neural Network</a:t>
            </a:r>
          </a:p>
        </p:txBody>
      </p:sp>
      <p:sp>
        <p:nvSpPr>
          <p:cNvPr id="5" name="Straight Connector 4">
            <a:extLst>
              <a:ext uri="{FF2B5EF4-FFF2-40B4-BE49-F238E27FC236}">
                <a16:creationId xmlns:a16="http://schemas.microsoft.com/office/drawing/2014/main" id="{ACB0B536-71D9-4133-AE3F-179697B0680C}"/>
              </a:ext>
            </a:extLst>
          </p:cNvPr>
          <p:cNvSpPr/>
          <p:nvPr/>
        </p:nvSpPr>
        <p:spPr>
          <a:xfrm flipH="1" flipV="1">
            <a:off x="544735" y="5086788"/>
            <a:ext cx="476383" cy="82296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6" name="Straight Connector 5">
            <a:extLst>
              <a:ext uri="{FF2B5EF4-FFF2-40B4-BE49-F238E27FC236}">
                <a16:creationId xmlns:a16="http://schemas.microsoft.com/office/drawing/2014/main" id="{2F8A0661-70DD-4C21-95FD-3DC477401EE5}"/>
              </a:ext>
            </a:extLst>
          </p:cNvPr>
          <p:cNvSpPr/>
          <p:nvPr/>
        </p:nvSpPr>
        <p:spPr>
          <a:xfrm flipH="1" flipV="1">
            <a:off x="2109355" y="2649200"/>
            <a:ext cx="740812"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7" name="TextBox 6">
            <a:extLst>
              <a:ext uri="{FF2B5EF4-FFF2-40B4-BE49-F238E27FC236}">
                <a16:creationId xmlns:a16="http://schemas.microsoft.com/office/drawing/2014/main" id="{07546434-2845-4450-A5AF-209DB1669C07}"/>
              </a:ext>
            </a:extLst>
          </p:cNvPr>
          <p:cNvSpPr txBox="1"/>
          <p:nvPr/>
        </p:nvSpPr>
        <p:spPr>
          <a:xfrm>
            <a:off x="2852425" y="2477118"/>
            <a:ext cx="3502142" cy="2089696"/>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B050"/>
                </a:solidFill>
                <a:uFillTx/>
                <a:latin typeface="Source Sans Pro" pitchFamily="34"/>
                <a:ea typeface="源ノ角ゴシック Normal" pitchFamily="2"/>
                <a:cs typeface="FreeSans" pitchFamily="2"/>
              </a:rPr>
              <a:t>ASSUMED</a:t>
            </a:r>
            <a:r>
              <a:rPr lang="en-US" sz="2400" b="1" i="0" u="none" strike="noStrike" kern="1200" cap="none" spc="0" baseline="0" dirty="0">
                <a:solidFill>
                  <a:srgbClr val="2C3E50"/>
                </a:solidFill>
                <a:uFillTx/>
                <a:latin typeface="Source Sans Pro" pitchFamily="34"/>
                <a:ea typeface="源ノ角ゴシック Normal" pitchFamily="2"/>
                <a:cs typeface="FreeSans" pitchFamily="2"/>
              </a:rPr>
              <a:t/>
            </a:r>
            <a:br>
              <a:rPr lang="en-US" sz="2400" b="1" i="0" u="none" strike="noStrike" kern="1200" cap="none" spc="0" baseline="0" dirty="0">
                <a:solidFill>
                  <a:srgbClr val="2C3E50"/>
                </a:solidFill>
                <a:uFillTx/>
                <a:latin typeface="Source Sans Pro" pitchFamily="34"/>
                <a:ea typeface="源ノ角ゴシック Normal" pitchFamily="2"/>
                <a:cs typeface="FreeSans" pitchFamily="2"/>
              </a:rPr>
            </a:br>
            <a:r>
              <a:rPr lang="en-US" sz="2000" b="1" i="0" u="none" strike="noStrike" kern="1200" cap="none" spc="0" baseline="0" dirty="0">
                <a:solidFill>
                  <a:srgbClr val="2C3E50"/>
                </a:solidFill>
                <a:uFillTx/>
                <a:latin typeface="Source Sans Pro" pitchFamily="34"/>
                <a:ea typeface="源ノ角ゴシック Normal" pitchFamily="2"/>
                <a:cs typeface="FreeSans" pitchFamily="2"/>
              </a:rPr>
              <a:t>(it is usually randomly generated, but we propose </a:t>
            </a:r>
            <a:br>
              <a:rPr lang="en-US" sz="2000" b="1" i="0" u="none" strike="noStrike" kern="1200" cap="none" spc="0" baseline="0" dirty="0">
                <a:solidFill>
                  <a:srgbClr val="2C3E50"/>
                </a:solidFill>
                <a:uFillTx/>
                <a:latin typeface="Source Sans Pro" pitchFamily="34"/>
                <a:ea typeface="源ノ角ゴシック Normal" pitchFamily="2"/>
                <a:cs typeface="FreeSans" pitchFamily="2"/>
              </a:rPr>
            </a:br>
            <a:r>
              <a:rPr lang="en-US" sz="2000" b="1" i="0" u="none" strike="noStrike" kern="1200" cap="none" spc="0" baseline="0" dirty="0">
                <a:solidFill>
                  <a:srgbClr val="2C3E50"/>
                </a:solidFill>
                <a:uFillTx/>
                <a:latin typeface="Source Sans Pro" pitchFamily="34"/>
                <a:ea typeface="源ノ角ゴシック Normal" pitchFamily="2"/>
                <a:cs typeface="FreeSans" pitchFamily="2"/>
              </a:rPr>
              <a:t>a different approach to save the number of necessary neurons and connections)</a:t>
            </a:r>
            <a:endParaRPr lang="en-US" sz="2400" b="1" i="0" u="none" strike="noStrike" kern="1200" cap="none" spc="0" baseline="0" dirty="0">
              <a:solidFill>
                <a:srgbClr val="2C3E50"/>
              </a:solidFill>
              <a:uFillTx/>
              <a:latin typeface="Source Sans Pro" pitchFamily="34"/>
              <a:ea typeface="源ノ角ゴシック Normal" pitchFamily="2"/>
              <a:cs typeface="FreeSans" pitchFamily="2"/>
            </a:endParaRPr>
          </a:p>
        </p:txBody>
      </p:sp>
      <p:sp>
        <p:nvSpPr>
          <p:cNvPr id="8" name="TextBox 7">
            <a:extLst>
              <a:ext uri="{FF2B5EF4-FFF2-40B4-BE49-F238E27FC236}">
                <a16:creationId xmlns:a16="http://schemas.microsoft.com/office/drawing/2014/main" id="{0ABF0CF0-5FA2-4708-AE06-54B91EDD4BF6}"/>
              </a:ext>
            </a:extLst>
          </p:cNvPr>
          <p:cNvSpPr txBox="1"/>
          <p:nvPr/>
        </p:nvSpPr>
        <p:spPr>
          <a:xfrm>
            <a:off x="113019" y="5909748"/>
            <a:ext cx="2663473" cy="800109"/>
          </a:xfrm>
          <a:prstGeom prst="rect">
            <a:avLst/>
          </a:prstGeom>
          <a:noFill/>
          <a:ln cap="flat">
            <a:noFill/>
          </a:ln>
        </p:spPr>
        <p:txBody>
          <a:bodyPr vert="horz" wrap="square" lIns="90004" tIns="44997" rIns="90004" bIns="44997" anchor="t" anchorCtr="1" compatLnSpc="0">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C00000"/>
                </a:solidFill>
                <a:uFillTx/>
                <a:latin typeface="Source Sans Pro" pitchFamily="34"/>
                <a:ea typeface="源ノ角ゴシック Normal" pitchFamily="2"/>
                <a:cs typeface="FreeSans" pitchFamily="2"/>
              </a:rPr>
              <a:t>COMPUTED</a:t>
            </a:r>
            <a:br>
              <a:rPr lang="en-US" sz="2400" b="1" i="0" u="none" strike="noStrike" kern="1200" cap="none" spc="0" baseline="0" dirty="0">
                <a:solidFill>
                  <a:srgbClr val="C00000"/>
                </a:solidFill>
                <a:uFillTx/>
                <a:latin typeface="Source Sans Pro" pitchFamily="34"/>
                <a:ea typeface="源ノ角ゴシック Normal" pitchFamily="2"/>
                <a:cs typeface="FreeSans" pitchFamily="2"/>
              </a:rPr>
            </a:br>
            <a:r>
              <a:rPr lang="en-US" sz="2000" b="1" i="0" u="none" strike="noStrike" kern="1200" cap="none" spc="0" baseline="0" dirty="0">
                <a:solidFill>
                  <a:srgbClr val="2C3E50"/>
                </a:solidFill>
                <a:uFillTx/>
                <a:latin typeface="Source Sans Pro" pitchFamily="34"/>
                <a:ea typeface="源ノ角ゴシック Normal" pitchFamily="2"/>
                <a:cs typeface="FreeSans" pitchFamily="2"/>
              </a:rPr>
              <a:t>using pseudoinverse</a:t>
            </a:r>
          </a:p>
        </p:txBody>
      </p:sp>
      <p:sp>
        <p:nvSpPr>
          <p:cNvPr id="9" name="Straight Connector 8">
            <a:extLst>
              <a:ext uri="{FF2B5EF4-FFF2-40B4-BE49-F238E27FC236}">
                <a16:creationId xmlns:a16="http://schemas.microsoft.com/office/drawing/2014/main" id="{61D30C6E-65E5-44B4-AF6F-901B987D312C}"/>
              </a:ext>
            </a:extLst>
          </p:cNvPr>
          <p:cNvSpPr/>
          <p:nvPr/>
        </p:nvSpPr>
        <p:spPr>
          <a:xfrm flipH="1" flipV="1">
            <a:off x="4132066" y="4595767"/>
            <a:ext cx="1043437" cy="9328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10" name="TextBox 9">
            <a:extLst>
              <a:ext uri="{FF2B5EF4-FFF2-40B4-BE49-F238E27FC236}">
                <a16:creationId xmlns:a16="http://schemas.microsoft.com/office/drawing/2014/main" id="{C474E335-CAF0-4121-AD41-66A11DB14ACB}"/>
              </a:ext>
            </a:extLst>
          </p:cNvPr>
          <p:cNvSpPr txBox="1"/>
          <p:nvPr/>
        </p:nvSpPr>
        <p:spPr>
          <a:xfrm>
            <a:off x="3337523" y="5528619"/>
            <a:ext cx="2868456" cy="1638220"/>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C3E50"/>
                </a:solidFill>
                <a:uFillTx/>
                <a:latin typeface="Source Sans Pro" pitchFamily="34"/>
                <a:ea typeface="源ノ角ゴシック Normal" pitchFamily="2"/>
                <a:cs typeface="FreeSans" pitchFamily="2"/>
              </a:rPr>
              <a:t>We try to </a:t>
            </a:r>
            <a:r>
              <a:rPr lang="en-US" sz="2400" b="1" i="0" u="none" strike="noStrike" kern="1200" cap="none" spc="0" baseline="0" dirty="0">
                <a:solidFill>
                  <a:srgbClr val="CE181E"/>
                </a:solidFill>
                <a:uFillTx/>
                <a:latin typeface="Source Sans Pro" pitchFamily="34"/>
                <a:ea typeface="源ノ角ゴシック Normal" pitchFamily="2"/>
                <a:cs typeface="FreeSans" pitchFamily="2"/>
              </a:rPr>
              <a:t>measure</a:t>
            </a:r>
          </a:p>
          <a:p>
            <a:pPr lvl="0">
              <a:defRPr sz="1800" b="0" i="0" u="none" strike="noStrike" kern="0" cap="none" spc="0" baseline="0">
                <a:solidFill>
                  <a:srgbClr val="000000"/>
                </a:solidFill>
                <a:uFillTx/>
              </a:defRPr>
            </a:pPr>
            <a:r>
              <a:rPr lang="en-US" sz="2400" b="1" dirty="0">
                <a:solidFill>
                  <a:srgbClr val="2C3E50"/>
                </a:solidFill>
                <a:latin typeface="Source Sans Pro" pitchFamily="34"/>
                <a:ea typeface="源ノ角ゴシック Normal" pitchFamily="2"/>
                <a:cs typeface="FreeSans" pitchFamily="2"/>
              </a:rPr>
              <a:t>the feature quality if </a:t>
            </a:r>
            <a:r>
              <a:rPr lang="en-US" sz="2400" b="1" i="0" u="none" strike="noStrike" kern="1200" cap="none" spc="0" baseline="0" dirty="0">
                <a:solidFill>
                  <a:srgbClr val="2C3E50"/>
                </a:solidFill>
                <a:uFillTx/>
                <a:latin typeface="Source Sans Pro" pitchFamily="34"/>
                <a:ea typeface="源ノ角ゴシック Normal" pitchFamily="2"/>
                <a:cs typeface="FreeSans" pitchFamily="2"/>
              </a:rPr>
              <a:t>the assumption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C3E50"/>
                </a:solidFill>
                <a:uFillTx/>
                <a:latin typeface="Source Sans Pro" pitchFamily="34"/>
                <a:ea typeface="源ノ角ゴシック Normal" pitchFamily="2"/>
                <a:cs typeface="FreeSans" pitchFamily="2"/>
              </a:rPr>
              <a:t>    was correct</a:t>
            </a:r>
          </a:p>
        </p:txBody>
      </p:sp>
      <p:pic>
        <p:nvPicPr>
          <p:cNvPr id="11" name="Picture 13">
            <a:extLst>
              <a:ext uri="{FF2B5EF4-FFF2-40B4-BE49-F238E27FC236}">
                <a16:creationId xmlns:a16="http://schemas.microsoft.com/office/drawing/2014/main" id="{7E1CDDB9-7433-4065-ADED-C86F22AF0C72}"/>
              </a:ext>
            </a:extLst>
          </p:cNvPr>
          <p:cNvPicPr>
            <a:picLocks noChangeAspect="1"/>
          </p:cNvPicPr>
          <p:nvPr/>
        </p:nvPicPr>
        <p:blipFill>
          <a:blip r:embed="rId3"/>
          <a:stretch>
            <a:fillRect/>
          </a:stretch>
        </p:blipFill>
        <p:spPr>
          <a:xfrm>
            <a:off x="6570092" y="2353985"/>
            <a:ext cx="2965792" cy="4720068"/>
          </a:xfrm>
          <a:prstGeom prst="rect">
            <a:avLst/>
          </a:prstGeom>
          <a:noFill/>
          <a:ln cap="flat">
            <a:noFill/>
          </a:ln>
        </p:spPr>
      </p:pic>
      <p:sp>
        <p:nvSpPr>
          <p:cNvPr id="12" name="TextBox 11">
            <a:extLst>
              <a:ext uri="{FF2B5EF4-FFF2-40B4-BE49-F238E27FC236}">
                <a16:creationId xmlns:a16="http://schemas.microsoft.com/office/drawing/2014/main" id="{599E0FB1-7BD3-41C2-B983-0C2CA4FF8CD4}"/>
              </a:ext>
            </a:extLst>
          </p:cNvPr>
          <p:cNvSpPr txBox="1"/>
          <p:nvPr/>
        </p:nvSpPr>
        <p:spPr>
          <a:xfrm>
            <a:off x="123286" y="1032030"/>
            <a:ext cx="9774453" cy="784830"/>
          </a:xfrm>
          <a:prstGeom prst="rect">
            <a:avLst/>
          </a:prstGeom>
          <a:noFill/>
        </p:spPr>
        <p:txBody>
          <a:bodyPr wrap="square" rtlCol="0">
            <a:spAutoFit/>
          </a:bodyPr>
          <a:lstStyle/>
          <a:p>
            <a:pPr algn="ctr"/>
            <a:r>
              <a:rPr lang="en-GB" sz="1500" dirty="0">
                <a:solidFill>
                  <a:schemeClr val="bg1"/>
                </a:solidFill>
              </a:rPr>
              <a:t>C.L.P. Chen, and Z. Liu, “Broad Learning System: An Effective and Efficient Incremental Learning System Without the Need for Deep Architecture”, IEEE Transactions on Neural Networks and Learning Systems, Vol. 29 , Issue: 1 , Jan. 2018, pp. 10-24. </a:t>
            </a:r>
            <a:br>
              <a:rPr lang="en-GB" sz="1500" dirty="0">
                <a:solidFill>
                  <a:schemeClr val="bg1"/>
                </a:solidFill>
              </a:rPr>
            </a:br>
            <a:endParaRPr lang="pl-PL" sz="1500" dirty="0">
              <a:solidFill>
                <a:schemeClr val="bg1"/>
              </a:solidFill>
            </a:endParaRPr>
          </a:p>
        </p:txBody>
      </p:sp>
      <p:sp>
        <p:nvSpPr>
          <p:cNvPr id="13" name="TextBox 12">
            <a:extLst>
              <a:ext uri="{FF2B5EF4-FFF2-40B4-BE49-F238E27FC236}">
                <a16:creationId xmlns:a16="http://schemas.microsoft.com/office/drawing/2014/main" id="{74AAEDBA-036D-4569-90D4-E90EF3947FE1}"/>
              </a:ext>
            </a:extLst>
          </p:cNvPr>
          <p:cNvSpPr txBox="1"/>
          <p:nvPr/>
        </p:nvSpPr>
        <p:spPr>
          <a:xfrm>
            <a:off x="0" y="7209652"/>
            <a:ext cx="9445336" cy="323165"/>
          </a:xfrm>
          <a:prstGeom prst="rect">
            <a:avLst/>
          </a:prstGeom>
          <a:noFill/>
        </p:spPr>
        <p:txBody>
          <a:bodyPr wrap="square" rtlCol="0">
            <a:spAutoFit/>
          </a:bodyPr>
          <a:lstStyle/>
          <a:p>
            <a:pPr algn="ctr"/>
            <a:r>
              <a:rPr lang="en-GB" sz="1500" dirty="0">
                <a:solidFill>
                  <a:schemeClr val="bg1"/>
                </a:solidFill>
              </a:rPr>
              <a:t>They were from 276 to 1543 times faster trained than autoencoders, multilayer </a:t>
            </a:r>
            <a:r>
              <a:rPr lang="en-GB" sz="1500" dirty="0" err="1">
                <a:solidFill>
                  <a:schemeClr val="bg1"/>
                </a:solidFill>
              </a:rPr>
              <a:t>perceptrons</a:t>
            </a:r>
            <a:r>
              <a:rPr lang="en-GB" sz="1500" dirty="0">
                <a:solidFill>
                  <a:schemeClr val="bg1"/>
                </a:solidFill>
              </a:rPr>
              <a:t>, and deep neural networks.</a:t>
            </a:r>
            <a:endParaRPr lang="pl-PL" sz="1500" dirty="0">
              <a:solidFill>
                <a:schemeClr val="bg1"/>
              </a:solidFill>
            </a:endParaRPr>
          </a:p>
        </p:txBody>
      </p:sp>
      <p:sp>
        <p:nvSpPr>
          <p:cNvPr id="14" name="Straight Connector 4">
            <a:extLst>
              <a:ext uri="{FF2B5EF4-FFF2-40B4-BE49-F238E27FC236}">
                <a16:creationId xmlns:a16="http://schemas.microsoft.com/office/drawing/2014/main" id="{5963D63C-7DF6-4308-BEB9-8C2AE3E596B1}"/>
              </a:ext>
            </a:extLst>
          </p:cNvPr>
          <p:cNvSpPr/>
          <p:nvPr/>
        </p:nvSpPr>
        <p:spPr>
          <a:xfrm flipH="1" flipV="1">
            <a:off x="1385230" y="5081690"/>
            <a:ext cx="921816" cy="128253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9CFD081-8B88-4A70-83A1-B1988E1755C4}"/>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DB66A96-D405-4264-B604-A637631E8494}" type="slidenum">
              <a:t>4</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4" name="Title 2">
            <a:extLst>
              <a:ext uri="{FF2B5EF4-FFF2-40B4-BE49-F238E27FC236}">
                <a16:creationId xmlns:a16="http://schemas.microsoft.com/office/drawing/2014/main" id="{4E9CB8CE-32BC-4AD6-A72E-EB7B5F4548C2}"/>
              </a:ext>
            </a:extLst>
          </p:cNvPr>
          <p:cNvSpPr txBox="1">
            <a:spLocks noGrp="1"/>
          </p:cNvSpPr>
          <p:nvPr>
            <p:ph type="title" idx="4294967295"/>
          </p:nvPr>
        </p:nvSpPr>
        <p:spPr>
          <a:xfrm>
            <a:off x="359999" y="301322"/>
            <a:ext cx="9359999" cy="622441"/>
          </a:xfrm>
        </p:spPr>
        <p:txBody>
          <a:bodyPr/>
          <a:lstStyle/>
          <a:p>
            <a:pPr lvl="0"/>
            <a:r>
              <a:rPr lang="en-US"/>
              <a:t>Neural Features</a:t>
            </a:r>
          </a:p>
        </p:txBody>
      </p:sp>
      <p:sp>
        <p:nvSpPr>
          <p:cNvPr id="5" name="Text Placeholder 3">
            <a:extLst>
              <a:ext uri="{FF2B5EF4-FFF2-40B4-BE49-F238E27FC236}">
                <a16:creationId xmlns:a16="http://schemas.microsoft.com/office/drawing/2014/main" id="{03C441B9-926A-4BFD-B66C-C84A45389CD7}"/>
              </a:ext>
            </a:extLst>
          </p:cNvPr>
          <p:cNvSpPr txBox="1">
            <a:spLocks noGrp="1"/>
          </p:cNvSpPr>
          <p:nvPr>
            <p:ph type="body" idx="4294967295"/>
          </p:nvPr>
        </p:nvSpPr>
        <p:spPr/>
        <p:txBody>
          <a:bodyPr/>
          <a:lstStyle/>
          <a:p>
            <a:pPr lvl="0"/>
            <a:r>
              <a:rPr lang="en-US"/>
              <a:t>  Z</a:t>
            </a:r>
            <a:r>
              <a:rPr lang="en-US" baseline="-33000"/>
              <a:t>1</a:t>
            </a:r>
            <a:r>
              <a:rPr lang="en-US"/>
              <a:t>      W</a:t>
            </a:r>
            <a:r>
              <a:rPr lang="en-US" baseline="-33000"/>
              <a:t>1</a:t>
            </a:r>
            <a:r>
              <a:rPr lang="en-US"/>
              <a:t>     W</a:t>
            </a:r>
            <a:r>
              <a:rPr lang="en-US" baseline="-33000"/>
              <a:t>2</a:t>
            </a:r>
            <a:r>
              <a:rPr lang="en-US"/>
              <a:t>      Y</a:t>
            </a:r>
            <a:r>
              <a:rPr lang="en-US" baseline="-33000"/>
              <a:t>2</a:t>
            </a:r>
          </a:p>
          <a:p>
            <a:pPr lvl="0"/>
            <a:r>
              <a:rPr lang="en-US"/>
              <a:t>kx</a:t>
            </a:r>
            <a:r>
              <a:rPr lang="en-US">
                <a:solidFill>
                  <a:srgbClr val="158466"/>
                </a:solidFill>
              </a:rPr>
              <a:t>m</a:t>
            </a:r>
            <a:r>
              <a:rPr lang="en-US"/>
              <a:t>   </a:t>
            </a:r>
            <a:r>
              <a:rPr lang="en-US">
                <a:solidFill>
                  <a:srgbClr val="158466"/>
                </a:solidFill>
              </a:rPr>
              <a:t>m</a:t>
            </a:r>
            <a:r>
              <a:rPr lang="en-US"/>
              <a:t>x</a:t>
            </a:r>
            <a:r>
              <a:rPr lang="en-US">
                <a:solidFill>
                  <a:srgbClr val="CC0000"/>
                </a:solidFill>
              </a:rPr>
              <a:t>n</a:t>
            </a:r>
            <a:r>
              <a:rPr lang="en-US"/>
              <a:t>   </a:t>
            </a:r>
            <a:r>
              <a:rPr lang="en-US">
                <a:solidFill>
                  <a:srgbClr val="CC0000"/>
                </a:solidFill>
              </a:rPr>
              <a:t>n</a:t>
            </a:r>
            <a:r>
              <a:rPr lang="en-US"/>
              <a:t>x</a:t>
            </a:r>
            <a:r>
              <a:rPr lang="en-US">
                <a:solidFill>
                  <a:srgbClr val="EA7500"/>
                </a:solidFill>
              </a:rPr>
              <a:t>o</a:t>
            </a:r>
            <a:r>
              <a:rPr lang="en-US"/>
              <a:t>    kx</a:t>
            </a:r>
            <a:r>
              <a:rPr lang="en-US">
                <a:solidFill>
                  <a:srgbClr val="EA7500"/>
                </a:solidFill>
              </a:rPr>
              <a:t>o</a:t>
            </a:r>
          </a:p>
          <a:p>
            <a:pPr lvl="0"/>
            <a:r>
              <a:rPr lang="en-US"/>
              <a:t> </a:t>
            </a:r>
          </a:p>
        </p:txBody>
      </p:sp>
      <p:sp>
        <p:nvSpPr>
          <p:cNvPr id="6" name="Straight Connector 4">
            <a:extLst>
              <a:ext uri="{FF2B5EF4-FFF2-40B4-BE49-F238E27FC236}">
                <a16:creationId xmlns:a16="http://schemas.microsoft.com/office/drawing/2014/main" id="{723DC45F-0AF1-4606-AA47-076A198B222C}"/>
              </a:ext>
            </a:extLst>
          </p:cNvPr>
          <p:cNvSpPr/>
          <p:nvPr/>
        </p:nvSpPr>
        <p:spPr>
          <a:xfrm flipV="1">
            <a:off x="933840" y="3134224"/>
            <a:ext cx="8906" cy="71760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7" name="Straight Connector 5">
            <a:extLst>
              <a:ext uri="{FF2B5EF4-FFF2-40B4-BE49-F238E27FC236}">
                <a16:creationId xmlns:a16="http://schemas.microsoft.com/office/drawing/2014/main" id="{2F293E01-7D4B-4840-9E5F-4C401215AE46}"/>
              </a:ext>
            </a:extLst>
          </p:cNvPr>
          <p:cNvSpPr/>
          <p:nvPr/>
        </p:nvSpPr>
        <p:spPr>
          <a:xfrm flipV="1">
            <a:off x="2218453" y="3122877"/>
            <a:ext cx="8906" cy="181488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8" name="Straight Connector 6">
            <a:extLst>
              <a:ext uri="{FF2B5EF4-FFF2-40B4-BE49-F238E27FC236}">
                <a16:creationId xmlns:a16="http://schemas.microsoft.com/office/drawing/2014/main" id="{E0D3B04B-ECEA-4DA3-BB54-1E584E9C5541}"/>
              </a:ext>
            </a:extLst>
          </p:cNvPr>
          <p:cNvSpPr/>
          <p:nvPr/>
        </p:nvSpPr>
        <p:spPr>
          <a:xfrm flipV="1">
            <a:off x="3880238" y="3170078"/>
            <a:ext cx="0" cy="6400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9" name="TextBox 7">
            <a:extLst>
              <a:ext uri="{FF2B5EF4-FFF2-40B4-BE49-F238E27FC236}">
                <a16:creationId xmlns:a16="http://schemas.microsoft.com/office/drawing/2014/main" id="{DD83F659-E268-4E05-A5D3-C68C20099E93}"/>
              </a:ext>
            </a:extLst>
          </p:cNvPr>
          <p:cNvSpPr txBox="1"/>
          <p:nvPr/>
        </p:nvSpPr>
        <p:spPr>
          <a:xfrm>
            <a:off x="404521" y="3779836"/>
            <a:ext cx="1747299" cy="993559"/>
          </a:xfrm>
          <a:prstGeom prst="rect">
            <a:avLst/>
          </a:prstGeom>
          <a:noFill/>
          <a:ln cap="flat">
            <a:noFill/>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158466"/>
                </a:solidFill>
                <a:uFillTx/>
                <a:latin typeface="Source Sans Pro" pitchFamily="34"/>
                <a:ea typeface="源ノ角ゴシック Normal" pitchFamily="2"/>
                <a:cs typeface="FreeSans" pitchFamily="2"/>
              </a:rPr>
              <a:t>INPUT</a:t>
            </a:r>
            <a:endParaRPr lang="pl-PL" sz="2800" b="0" i="0" u="none" strike="noStrike" kern="1200" cap="none" spc="0" baseline="0">
              <a:solidFill>
                <a:srgbClr val="158466"/>
              </a:solidFill>
              <a:uFillTx/>
              <a:latin typeface="Source Sans Pro" pitchFamily="34"/>
              <a:ea typeface="源ノ角ゴシック Normal" pitchFamily="2"/>
              <a:cs typeface="FreeSans"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Source Sans Pro" pitchFamily="34"/>
                <a:ea typeface="源ノ角ゴシック Normal" pitchFamily="2"/>
                <a:cs typeface="FreeSans" pitchFamily="2"/>
              </a:rPr>
              <a:t>FEATURES</a:t>
            </a:r>
          </a:p>
        </p:txBody>
      </p:sp>
      <p:sp>
        <p:nvSpPr>
          <p:cNvPr id="10" name="TextBox 8">
            <a:extLst>
              <a:ext uri="{FF2B5EF4-FFF2-40B4-BE49-F238E27FC236}">
                <a16:creationId xmlns:a16="http://schemas.microsoft.com/office/drawing/2014/main" id="{400AC316-F015-4568-9430-64190A89A4CD}"/>
              </a:ext>
            </a:extLst>
          </p:cNvPr>
          <p:cNvSpPr txBox="1"/>
          <p:nvPr/>
        </p:nvSpPr>
        <p:spPr>
          <a:xfrm>
            <a:off x="1293043" y="4937760"/>
            <a:ext cx="1843787" cy="993559"/>
          </a:xfrm>
          <a:prstGeom prst="rect">
            <a:avLst/>
          </a:prstGeom>
          <a:noFill/>
          <a:ln cap="flat">
            <a:noFill/>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Source Sans Pro" pitchFamily="34"/>
                <a:ea typeface="源ノ角ゴシック Normal" pitchFamily="2"/>
                <a:cs typeface="FreeSans" pitchFamily="2"/>
              </a:rPr>
              <a:t> </a:t>
            </a:r>
            <a:r>
              <a:rPr lang="en-US" sz="2800" b="1" i="0" u="none" strike="noStrike" kern="1200" cap="none" spc="0" baseline="0">
                <a:solidFill>
                  <a:srgbClr val="CC0000"/>
                </a:solidFill>
                <a:uFillTx/>
                <a:latin typeface="Source Sans Pro" pitchFamily="34"/>
                <a:ea typeface="源ノ角ゴシック Normal" pitchFamily="2"/>
                <a:cs typeface="FreeSans" pitchFamily="2"/>
              </a:rPr>
              <a:t>NEURAL</a:t>
            </a:r>
            <a:r>
              <a:rPr lang="pl-PL" sz="2800" b="1" i="0" u="none" strike="noStrike" kern="1200" cap="none" spc="0" baseline="0">
                <a:solidFill>
                  <a:srgbClr val="CC0000"/>
                </a:solidFill>
                <a:uFillTx/>
                <a:latin typeface="Source Sans Pro" pitchFamily="34"/>
                <a:ea typeface="源ノ角ゴシック Normal" pitchFamily="2"/>
                <a:cs typeface="FreeSans" pitchFamily="2"/>
              </a:rPr>
              <a:t/>
            </a:r>
            <a:br>
              <a:rPr lang="pl-PL" sz="2800" b="1" i="0" u="none" strike="noStrike" kern="1200" cap="none" spc="0" baseline="0">
                <a:solidFill>
                  <a:srgbClr val="CC0000"/>
                </a:solidFill>
                <a:uFillTx/>
                <a:latin typeface="Source Sans Pro" pitchFamily="34"/>
                <a:ea typeface="源ノ角ゴシック Normal" pitchFamily="2"/>
                <a:cs typeface="FreeSans" pitchFamily="2"/>
              </a:rPr>
            </a:br>
            <a:r>
              <a:rPr lang="en-US" sz="2800" b="0" i="0" u="none" strike="noStrike" kern="1200" cap="none" spc="0" baseline="0">
                <a:solidFill>
                  <a:srgbClr val="000000"/>
                </a:solidFill>
                <a:uFillTx/>
                <a:latin typeface="Source Sans Pro" pitchFamily="34"/>
                <a:ea typeface="源ノ角ゴシック Normal" pitchFamily="2"/>
                <a:cs typeface="FreeSans" pitchFamily="2"/>
              </a:rPr>
              <a:t>FEATURES</a:t>
            </a:r>
          </a:p>
        </p:txBody>
      </p:sp>
      <p:sp>
        <p:nvSpPr>
          <p:cNvPr id="11" name="TextBox 9">
            <a:extLst>
              <a:ext uri="{FF2B5EF4-FFF2-40B4-BE49-F238E27FC236}">
                <a16:creationId xmlns:a16="http://schemas.microsoft.com/office/drawing/2014/main" id="{C41A0EDF-0335-4BB4-B716-512A2D7E1E36}"/>
              </a:ext>
            </a:extLst>
          </p:cNvPr>
          <p:cNvSpPr txBox="1"/>
          <p:nvPr/>
        </p:nvSpPr>
        <p:spPr>
          <a:xfrm>
            <a:off x="2554669" y="3810158"/>
            <a:ext cx="1784863" cy="993559"/>
          </a:xfrm>
          <a:prstGeom prst="rect">
            <a:avLst/>
          </a:prstGeom>
          <a:noFill/>
          <a:ln cap="flat">
            <a:noFill/>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EA7500"/>
                </a:solidFill>
                <a:uFillTx/>
                <a:latin typeface="Source Sans Pro" pitchFamily="34"/>
                <a:ea typeface="源ノ角ゴシック Normal" pitchFamily="2"/>
                <a:cs typeface="FreeSans" pitchFamily="2"/>
              </a:rPr>
              <a:t>OUTPUT</a:t>
            </a:r>
            <a:endParaRPr lang="pl-PL" sz="2800" b="1" i="0" u="none" strike="noStrike" kern="1200" cap="none" spc="0" baseline="0">
              <a:solidFill>
                <a:srgbClr val="EA7500"/>
              </a:solidFill>
              <a:uFillTx/>
              <a:latin typeface="Source Sans Pro" pitchFamily="34"/>
              <a:ea typeface="源ノ角ゴシック Normal" pitchFamily="2"/>
              <a:cs typeface="FreeSans"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Source Sans Pro" pitchFamily="34"/>
                <a:ea typeface="源ノ角ゴシック Normal" pitchFamily="2"/>
                <a:cs typeface="FreeSans" pitchFamily="2"/>
              </a:rPr>
              <a:t>FEATURES</a:t>
            </a:r>
          </a:p>
        </p:txBody>
      </p:sp>
      <p:sp>
        <p:nvSpPr>
          <p:cNvPr id="12" name="TextBox 10">
            <a:extLst>
              <a:ext uri="{FF2B5EF4-FFF2-40B4-BE49-F238E27FC236}">
                <a16:creationId xmlns:a16="http://schemas.microsoft.com/office/drawing/2014/main" id="{B41C3481-6E63-4DAA-97BD-A1BE3CFFE00B}"/>
              </a:ext>
            </a:extLst>
          </p:cNvPr>
          <p:cNvSpPr txBox="1"/>
          <p:nvPr/>
        </p:nvSpPr>
        <p:spPr>
          <a:xfrm>
            <a:off x="179999" y="6299676"/>
            <a:ext cx="7145139" cy="542220"/>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2C3E50"/>
                </a:solidFill>
                <a:uFillTx/>
                <a:latin typeface="Source Sans Pro" pitchFamily="34"/>
                <a:ea typeface="源ノ角ゴシック Normal" pitchFamily="2"/>
                <a:cs typeface="FreeSans" pitchFamily="2"/>
              </a:rPr>
              <a:t>It is all about W</a:t>
            </a:r>
            <a:r>
              <a:rPr lang="en-US" sz="2800" b="1" i="0" u="none" strike="noStrike" kern="1200" cap="none" spc="0" baseline="-33000">
                <a:solidFill>
                  <a:srgbClr val="2C3E50"/>
                </a:solidFill>
                <a:uFillTx/>
                <a:latin typeface="Source Sans Pro" pitchFamily="34"/>
                <a:ea typeface="源ノ角ゴシック Normal" pitchFamily="2"/>
                <a:cs typeface="FreeSans" pitchFamily="2"/>
              </a:rPr>
              <a:t>1</a:t>
            </a:r>
            <a:r>
              <a:rPr lang="en-US" sz="2800" b="1" i="0" u="none" strike="noStrike" kern="1200" cap="none" spc="0" baseline="0">
                <a:solidFill>
                  <a:srgbClr val="2C3E50"/>
                </a:solidFill>
                <a:uFillTx/>
                <a:latin typeface="Source Sans Pro" pitchFamily="34"/>
                <a:ea typeface="源ノ角ゴシック Normal" pitchFamily="2"/>
                <a:cs typeface="FreeSans" pitchFamily="2"/>
              </a:rPr>
              <a:t> </a:t>
            </a:r>
            <a:r>
              <a:rPr lang="en-US" sz="2800" b="1" i="0" u="none" strike="noStrike" kern="1200" cap="none" spc="0" baseline="0">
                <a:solidFill>
                  <a:srgbClr val="CC0000"/>
                </a:solidFill>
                <a:uFillTx/>
                <a:latin typeface="Source Sans Pro" pitchFamily="34"/>
                <a:ea typeface="源ノ角ゴシック Normal" pitchFamily="2"/>
                <a:cs typeface="FreeSans" pitchFamily="2"/>
              </a:rPr>
              <a:t>proper</a:t>
            </a:r>
            <a:r>
              <a:rPr lang="en-US" sz="2800" b="1" i="0" u="none" strike="noStrike" kern="1200" cap="none" spc="0" baseline="0">
                <a:solidFill>
                  <a:srgbClr val="2C3E50"/>
                </a:solidFill>
                <a:uFillTx/>
                <a:latin typeface="Source Sans Pro" pitchFamily="34"/>
                <a:ea typeface="源ノ角ゴシック Normal" pitchFamily="2"/>
                <a:cs typeface="FreeSans" pitchFamily="2"/>
              </a:rPr>
              <a:t> column space setup</a:t>
            </a:r>
            <a:r>
              <a:rPr lang="pl-PL" sz="2800" b="1" i="0" u="none" strike="noStrike" kern="1200" cap="none" spc="0" baseline="0">
                <a:solidFill>
                  <a:srgbClr val="2C3E50"/>
                </a:solidFill>
                <a:uFillTx/>
                <a:latin typeface="Source Sans Pro" pitchFamily="34"/>
                <a:ea typeface="源ノ角ゴシック Normal" pitchFamily="2"/>
                <a:cs typeface="FreeSans" pitchFamily="2"/>
              </a:rPr>
              <a:t>.</a:t>
            </a:r>
            <a:endParaRPr lang="en-US" sz="2800" b="1" i="0" u="none" strike="noStrike" kern="1200" cap="none" spc="0" baseline="0">
              <a:solidFill>
                <a:srgbClr val="2C3E50"/>
              </a:solidFill>
              <a:uFillTx/>
              <a:latin typeface="Source Sans Pro" pitchFamily="34"/>
              <a:ea typeface="源ノ角ゴシック Normal" pitchFamily="2"/>
              <a:cs typeface="FreeSans" pitchFamily="2"/>
            </a:endParaRPr>
          </a:p>
        </p:txBody>
      </p:sp>
      <p:sp>
        <p:nvSpPr>
          <p:cNvPr id="13" name="TextBox 11">
            <a:extLst>
              <a:ext uri="{FF2B5EF4-FFF2-40B4-BE49-F238E27FC236}">
                <a16:creationId xmlns:a16="http://schemas.microsoft.com/office/drawing/2014/main" id="{17C4195D-BCC2-4390-8DE0-B16AE78F03B2}"/>
              </a:ext>
            </a:extLst>
          </p:cNvPr>
          <p:cNvSpPr txBox="1"/>
          <p:nvPr/>
        </p:nvSpPr>
        <p:spPr>
          <a:xfrm>
            <a:off x="7778590" y="903532"/>
            <a:ext cx="457200" cy="622441"/>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DejaVu Sans" pitchFamily="34"/>
                <a:ea typeface="DejaVu Sans" pitchFamily="34"/>
                <a:cs typeface="DejaVu Sans" pitchFamily="34"/>
              </a:rPr>
              <a:t>Ψ</a:t>
            </a:r>
          </a:p>
        </p:txBody>
      </p:sp>
      <p:sp>
        <p:nvSpPr>
          <p:cNvPr id="14" name="Straight Connector 12">
            <a:extLst>
              <a:ext uri="{FF2B5EF4-FFF2-40B4-BE49-F238E27FC236}">
                <a16:creationId xmlns:a16="http://schemas.microsoft.com/office/drawing/2014/main" id="{3B19DBA6-305F-4D3C-BA3B-06FFFD527EDA}"/>
              </a:ext>
            </a:extLst>
          </p:cNvPr>
          <p:cNvSpPr/>
          <p:nvPr/>
        </p:nvSpPr>
        <p:spPr>
          <a:xfrm flipV="1">
            <a:off x="7412830" y="1333012"/>
            <a:ext cx="365760" cy="38592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FFFFFF"/>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15" name="Straight Connector 13">
            <a:extLst>
              <a:ext uri="{FF2B5EF4-FFF2-40B4-BE49-F238E27FC236}">
                <a16:creationId xmlns:a16="http://schemas.microsoft.com/office/drawing/2014/main" id="{3A6F1ABE-0BED-406C-B366-C7BB85C95A96}"/>
              </a:ext>
            </a:extLst>
          </p:cNvPr>
          <p:cNvSpPr/>
          <p:nvPr/>
        </p:nvSpPr>
        <p:spPr>
          <a:xfrm>
            <a:off x="8418670" y="1333012"/>
            <a:ext cx="526767" cy="75168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FFFFFF"/>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16" name="Straight Connector 14">
            <a:extLst>
              <a:ext uri="{FF2B5EF4-FFF2-40B4-BE49-F238E27FC236}">
                <a16:creationId xmlns:a16="http://schemas.microsoft.com/office/drawing/2014/main" id="{FBB29D24-1952-43B7-ACA8-C6DAD9162959}"/>
              </a:ext>
            </a:extLst>
          </p:cNvPr>
          <p:cNvSpPr/>
          <p:nvPr/>
        </p:nvSpPr>
        <p:spPr>
          <a:xfrm>
            <a:off x="8663171" y="1627495"/>
            <a:ext cx="0" cy="4572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17" name="Straight Connector 15">
            <a:extLst>
              <a:ext uri="{FF2B5EF4-FFF2-40B4-BE49-F238E27FC236}">
                <a16:creationId xmlns:a16="http://schemas.microsoft.com/office/drawing/2014/main" id="{AB3AF5B1-EAFD-412E-B51C-AFFD55EAF217}"/>
              </a:ext>
            </a:extLst>
          </p:cNvPr>
          <p:cNvSpPr/>
          <p:nvPr/>
        </p:nvSpPr>
        <p:spPr>
          <a:xfrm>
            <a:off x="7427743" y="1627495"/>
            <a:ext cx="0" cy="42552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18" name="Straight Connector 17">
            <a:extLst>
              <a:ext uri="{FF2B5EF4-FFF2-40B4-BE49-F238E27FC236}">
                <a16:creationId xmlns:a16="http://schemas.microsoft.com/office/drawing/2014/main" id="{59DB12BC-7000-4B18-919B-741A198AE9AF}"/>
              </a:ext>
            </a:extLst>
          </p:cNvPr>
          <p:cNvSpPr/>
          <p:nvPr/>
        </p:nvSpPr>
        <p:spPr>
          <a:xfrm flipV="1">
            <a:off x="2904545" y="3200400"/>
            <a:ext cx="0" cy="64008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19" name="Straight Connector 18">
            <a:extLst>
              <a:ext uri="{FF2B5EF4-FFF2-40B4-BE49-F238E27FC236}">
                <a16:creationId xmlns:a16="http://schemas.microsoft.com/office/drawing/2014/main" id="{E1DA14F6-6133-43F4-801B-10C31B4D934B}"/>
              </a:ext>
            </a:extLst>
          </p:cNvPr>
          <p:cNvSpPr/>
          <p:nvPr/>
        </p:nvSpPr>
        <p:spPr>
          <a:xfrm flipV="1">
            <a:off x="1507671" y="3135276"/>
            <a:ext cx="8906" cy="71760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2C3E5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pic>
        <p:nvPicPr>
          <p:cNvPr id="20" name="Picture 13">
            <a:extLst>
              <a:ext uri="{FF2B5EF4-FFF2-40B4-BE49-F238E27FC236}">
                <a16:creationId xmlns:a16="http://schemas.microsoft.com/office/drawing/2014/main" id="{52C08D71-374F-4177-B309-7D7B4EB8E50A}"/>
              </a:ext>
            </a:extLst>
          </p:cNvPr>
          <p:cNvPicPr>
            <a:picLocks noChangeAspect="1"/>
          </p:cNvPicPr>
          <p:nvPr/>
        </p:nvPicPr>
        <p:blipFill>
          <a:blip r:embed="rId3"/>
          <a:stretch>
            <a:fillRect/>
          </a:stretch>
        </p:blipFill>
        <p:spPr>
          <a:xfrm>
            <a:off x="6570092" y="2189393"/>
            <a:ext cx="2965792" cy="4720068"/>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A9C4E06-EF51-4665-8772-314E1089F74B}"/>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56ED23-35E5-47D7-BA1F-EBE87AA18021}" type="slidenum">
              <a:t>5</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ext Placeholder 1">
            <a:extLst>
              <a:ext uri="{FF2B5EF4-FFF2-40B4-BE49-F238E27FC236}">
                <a16:creationId xmlns:a16="http://schemas.microsoft.com/office/drawing/2014/main" id="{6A62E027-0CBC-4500-B8EB-42F4D65053AB}"/>
              </a:ext>
            </a:extLst>
          </p:cNvPr>
          <p:cNvSpPr txBox="1">
            <a:spLocks noGrp="1"/>
          </p:cNvSpPr>
          <p:nvPr>
            <p:ph type="body" idx="4294967295"/>
          </p:nvPr>
        </p:nvSpPr>
        <p:spPr>
          <a:xfrm>
            <a:off x="161094" y="4648325"/>
            <a:ext cx="7458906" cy="529678"/>
          </a:xfrm>
        </p:spPr>
        <p:txBody>
          <a:bodyPr>
            <a:normAutofit fontScale="92500" lnSpcReduction="20000"/>
          </a:bodyPr>
          <a:lstStyle/>
          <a:p>
            <a:pPr lvl="0"/>
            <a:r>
              <a:rPr lang="en-US" sz="2800" dirty="0">
                <a:solidFill>
                  <a:srgbClr val="158466"/>
                </a:solidFill>
              </a:rPr>
              <a:t>Classification error approximated experimentally is </a:t>
            </a:r>
            <a:endParaRPr lang="en-US" sz="2800" dirty="0">
              <a:latin typeface="Noto Sans CJK KR Black" pitchFamily="34"/>
            </a:endParaRPr>
          </a:p>
          <a:p>
            <a:pPr lvl="0"/>
            <a:endParaRPr lang="en-US" sz="2800" dirty="0">
              <a:latin typeface="Noto Sans CJK KR Black" pitchFamily="34"/>
            </a:endParaRPr>
          </a:p>
        </p:txBody>
      </p:sp>
      <p:sp>
        <p:nvSpPr>
          <p:cNvPr id="4" name="Title 2">
            <a:extLst>
              <a:ext uri="{FF2B5EF4-FFF2-40B4-BE49-F238E27FC236}">
                <a16:creationId xmlns:a16="http://schemas.microsoft.com/office/drawing/2014/main" id="{DEB5D8EA-B5BA-41D7-9058-DDF50C8EFD8C}"/>
              </a:ext>
            </a:extLst>
          </p:cNvPr>
          <p:cNvSpPr txBox="1">
            <a:spLocks noGrp="1"/>
          </p:cNvSpPr>
          <p:nvPr>
            <p:ph type="title" idx="4294967295"/>
          </p:nvPr>
        </p:nvSpPr>
        <p:spPr>
          <a:xfrm>
            <a:off x="359999" y="301322"/>
            <a:ext cx="7595280" cy="958684"/>
          </a:xfrm>
        </p:spPr>
        <p:txBody>
          <a:bodyPr/>
          <a:lstStyle/>
          <a:p>
            <a:pPr lvl="0"/>
            <a:r>
              <a:rPr lang="en-US" dirty="0"/>
              <a:t>Random features</a:t>
            </a:r>
            <a:br>
              <a:rPr lang="en-US" dirty="0"/>
            </a:br>
            <a:r>
              <a:rPr lang="en-US" dirty="0"/>
              <a:t>(used as reference)</a:t>
            </a:r>
          </a:p>
        </p:txBody>
      </p:sp>
      <p:pic>
        <p:nvPicPr>
          <p:cNvPr id="6" name="Picture Placeholder 4">
            <a:extLst>
              <a:ext uri="{FF2B5EF4-FFF2-40B4-BE49-F238E27FC236}">
                <a16:creationId xmlns:a16="http://schemas.microsoft.com/office/drawing/2014/main" id="{F19FCA24-56E0-4434-96A0-6ED82BA1BAF5}"/>
              </a:ext>
            </a:extLst>
          </p:cNvPr>
          <p:cNvPicPr>
            <a:picLocks noGrp="1" noChangeAspect="1"/>
          </p:cNvPicPr>
          <p:nvPr>
            <p:ph type="pic" idx="4294967295"/>
          </p:nvPr>
        </p:nvPicPr>
        <p:blipFill>
          <a:blip r:embed="rId3">
            <a:lum/>
            <a:alphaModFix/>
          </a:blip>
          <a:srcRect/>
          <a:stretch>
            <a:fillRect/>
          </a:stretch>
        </p:blipFill>
        <p:spPr>
          <a:xfrm>
            <a:off x="7955279" y="211683"/>
            <a:ext cx="1920240" cy="1119957"/>
          </a:xfrm>
          <a:effectLst>
            <a:outerShdw dist="101822" dir="2700000" algn="tl">
              <a:srgbClr val="000000">
                <a:alpha val="28000"/>
              </a:srgbClr>
            </a:outerShdw>
          </a:effectLst>
        </p:spPr>
      </p:pic>
      <p:grpSp>
        <p:nvGrpSpPr>
          <p:cNvPr id="29" name="Group 28">
            <a:extLst>
              <a:ext uri="{FF2B5EF4-FFF2-40B4-BE49-F238E27FC236}">
                <a16:creationId xmlns:a16="http://schemas.microsoft.com/office/drawing/2014/main" id="{D8553F2F-B910-486B-9A12-B54DFF740A14}"/>
              </a:ext>
            </a:extLst>
          </p:cNvPr>
          <p:cNvGrpSpPr/>
          <p:nvPr/>
        </p:nvGrpSpPr>
        <p:grpSpPr>
          <a:xfrm>
            <a:off x="161094" y="2137917"/>
            <a:ext cx="9758435" cy="2162176"/>
            <a:chOff x="161094" y="2698749"/>
            <a:chExt cx="9758435" cy="2162176"/>
          </a:xfrm>
        </p:grpSpPr>
        <p:grpSp>
          <p:nvGrpSpPr>
            <p:cNvPr id="30" name="Group 29">
              <a:extLst>
                <a:ext uri="{FF2B5EF4-FFF2-40B4-BE49-F238E27FC236}">
                  <a16:creationId xmlns:a16="http://schemas.microsoft.com/office/drawing/2014/main" id="{6F1FDB76-E0F6-4B44-8D8F-F461FB8B9A55}"/>
                </a:ext>
              </a:extLst>
            </p:cNvPr>
            <p:cNvGrpSpPr/>
            <p:nvPr/>
          </p:nvGrpSpPr>
          <p:grpSpPr>
            <a:xfrm>
              <a:off x="161094" y="2698749"/>
              <a:ext cx="9758435" cy="2162176"/>
              <a:chOff x="200928" y="2854010"/>
              <a:chExt cx="9758435" cy="2162176"/>
            </a:xfrm>
          </p:grpSpPr>
          <p:pic>
            <p:nvPicPr>
              <p:cNvPr id="32" name="Picture 31">
                <a:extLst>
                  <a:ext uri="{FF2B5EF4-FFF2-40B4-BE49-F238E27FC236}">
                    <a16:creationId xmlns:a16="http://schemas.microsoft.com/office/drawing/2014/main" id="{385CF422-20B8-42DF-BAA0-71FA358C7BAA}"/>
                  </a:ext>
                </a:extLst>
              </p:cNvPr>
              <p:cNvPicPr>
                <a:picLocks noChangeAspect="1"/>
              </p:cNvPicPr>
              <p:nvPr/>
            </p:nvPicPr>
            <p:blipFill>
              <a:blip r:embed="rId4"/>
              <a:stretch>
                <a:fillRect/>
              </a:stretch>
            </p:blipFill>
            <p:spPr>
              <a:xfrm>
                <a:off x="4588548" y="2854010"/>
                <a:ext cx="5370815" cy="2162175"/>
              </a:xfrm>
              <a:prstGeom prst="rect">
                <a:avLst/>
              </a:prstGeom>
            </p:spPr>
          </p:pic>
          <p:pic>
            <p:nvPicPr>
              <p:cNvPr id="33" name="Picture 32">
                <a:extLst>
                  <a:ext uri="{FF2B5EF4-FFF2-40B4-BE49-F238E27FC236}">
                    <a16:creationId xmlns:a16="http://schemas.microsoft.com/office/drawing/2014/main" id="{7F012DE5-831A-4390-8B58-BAB4C44E7331}"/>
                  </a:ext>
                </a:extLst>
              </p:cNvPr>
              <p:cNvPicPr>
                <a:picLocks noChangeAspect="1"/>
              </p:cNvPicPr>
              <p:nvPr/>
            </p:nvPicPr>
            <p:blipFill>
              <a:blip r:embed="rId5"/>
              <a:stretch>
                <a:fillRect/>
              </a:stretch>
            </p:blipFill>
            <p:spPr>
              <a:xfrm>
                <a:off x="200928" y="2854011"/>
                <a:ext cx="5370815" cy="2162175"/>
              </a:xfrm>
              <a:prstGeom prst="rect">
                <a:avLst/>
              </a:prstGeom>
            </p:spPr>
          </p:pic>
        </p:grpSp>
        <p:sp>
          <p:nvSpPr>
            <p:cNvPr id="31" name="Rectangle 30">
              <a:extLst>
                <a:ext uri="{FF2B5EF4-FFF2-40B4-BE49-F238E27FC236}">
                  <a16:creationId xmlns:a16="http://schemas.microsoft.com/office/drawing/2014/main" id="{E5C73C59-144F-400B-9E65-6A3179D9336F}"/>
                </a:ext>
              </a:extLst>
            </p:cNvPr>
            <p:cNvSpPr/>
            <p:nvPr/>
          </p:nvSpPr>
          <p:spPr>
            <a:xfrm>
              <a:off x="161094" y="2698749"/>
              <a:ext cx="9758435" cy="21621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4" name="Straight Connector 9">
            <a:extLst>
              <a:ext uri="{FF2B5EF4-FFF2-40B4-BE49-F238E27FC236}">
                <a16:creationId xmlns:a16="http://schemas.microsoft.com/office/drawing/2014/main" id="{4EEB70BD-E63D-457B-8436-914D30872EC9}"/>
              </a:ext>
            </a:extLst>
          </p:cNvPr>
          <p:cNvSpPr/>
          <p:nvPr/>
        </p:nvSpPr>
        <p:spPr>
          <a:xfrm flipV="1">
            <a:off x="1670304" y="3444961"/>
            <a:ext cx="7656576"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C0000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35" name="Rectangle: Rounded Corners 10">
            <a:extLst>
              <a:ext uri="{FF2B5EF4-FFF2-40B4-BE49-F238E27FC236}">
                <a16:creationId xmlns:a16="http://schemas.microsoft.com/office/drawing/2014/main" id="{3464FCD3-5335-4B19-A839-FD5281830F0F}"/>
              </a:ext>
            </a:extLst>
          </p:cNvPr>
          <p:cNvSpPr/>
          <p:nvPr/>
        </p:nvSpPr>
        <p:spPr>
          <a:xfrm>
            <a:off x="1175983" y="2936244"/>
            <a:ext cx="494321" cy="110887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38103"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6" name="Rectangle: Rounded Corners 11">
            <a:extLst>
              <a:ext uri="{FF2B5EF4-FFF2-40B4-BE49-F238E27FC236}">
                <a16:creationId xmlns:a16="http://schemas.microsoft.com/office/drawing/2014/main" id="{287D6144-4955-4213-A8A5-DDDE201F16EB}"/>
              </a:ext>
            </a:extLst>
          </p:cNvPr>
          <p:cNvSpPr/>
          <p:nvPr/>
        </p:nvSpPr>
        <p:spPr>
          <a:xfrm>
            <a:off x="9326880" y="2936244"/>
            <a:ext cx="548639" cy="112377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38103"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pic>
        <p:nvPicPr>
          <p:cNvPr id="37" name="Picture 36">
            <a:extLst>
              <a:ext uri="{FF2B5EF4-FFF2-40B4-BE49-F238E27FC236}">
                <a16:creationId xmlns:a16="http://schemas.microsoft.com/office/drawing/2014/main" id="{86615FC2-5F67-4058-9734-91AE02C5D4EF}"/>
              </a:ext>
            </a:extLst>
          </p:cNvPr>
          <p:cNvPicPr>
            <a:picLocks noChangeAspect="1"/>
          </p:cNvPicPr>
          <p:nvPr/>
        </p:nvPicPr>
        <p:blipFill>
          <a:blip r:embed="rId6"/>
          <a:stretch>
            <a:fillRect/>
          </a:stretch>
        </p:blipFill>
        <p:spPr>
          <a:xfrm>
            <a:off x="7510364" y="4426950"/>
            <a:ext cx="2090835" cy="763718"/>
          </a:xfrm>
          <a:prstGeom prst="rect">
            <a:avLst/>
          </a:prstGeom>
        </p:spPr>
      </p:pic>
    </p:spTree>
    <p:extLst>
      <p:ext uri="{BB962C8B-B14F-4D97-AF65-F5344CB8AC3E}">
        <p14:creationId xmlns:p14="http://schemas.microsoft.com/office/powerpoint/2010/main" val="175663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CA88A46-04D9-4F6D-9E1D-B14F308452AA}"/>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75EEDF-C442-49CC-A508-E0AED50C822D}" type="slidenum">
              <a:t>6</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DD4C9876-6EB8-431C-898B-33E991C989BB}"/>
              </a:ext>
            </a:extLst>
          </p:cNvPr>
          <p:cNvSpPr txBox="1">
            <a:spLocks noGrp="1"/>
          </p:cNvSpPr>
          <p:nvPr>
            <p:ph type="title" idx="4294967295"/>
          </p:nvPr>
        </p:nvSpPr>
        <p:spPr>
          <a:xfrm>
            <a:off x="359999" y="301322"/>
            <a:ext cx="6726234" cy="958684"/>
          </a:xfrm>
        </p:spPr>
        <p:txBody>
          <a:bodyPr/>
          <a:lstStyle/>
          <a:p>
            <a:pPr lvl="0"/>
            <a:r>
              <a:rPr lang="en-US" dirty="0"/>
              <a:t>Radial Basis Features</a:t>
            </a:r>
          </a:p>
        </p:txBody>
      </p:sp>
      <p:sp>
        <p:nvSpPr>
          <p:cNvPr id="4" name="Text Placeholder 2">
            <a:extLst>
              <a:ext uri="{FF2B5EF4-FFF2-40B4-BE49-F238E27FC236}">
                <a16:creationId xmlns:a16="http://schemas.microsoft.com/office/drawing/2014/main" id="{D79692EC-44BF-488A-83EC-46E9A80DE778}"/>
              </a:ext>
            </a:extLst>
          </p:cNvPr>
          <p:cNvSpPr txBox="1">
            <a:spLocks noGrp="1"/>
          </p:cNvSpPr>
          <p:nvPr>
            <p:ph type="body" idx="4294967295"/>
          </p:nvPr>
        </p:nvSpPr>
        <p:spPr>
          <a:xfrm>
            <a:off x="640080" y="1812962"/>
            <a:ext cx="8686800" cy="5039999"/>
          </a:xfrm>
        </p:spPr>
        <p:txBody>
          <a:bodyPr/>
          <a:lstStyle/>
          <a:p>
            <a:pPr lvl="0"/>
            <a:endParaRPr lang="en-US" dirty="0"/>
          </a:p>
          <a:p>
            <a:pPr lvl="0"/>
            <a:endParaRPr lang="en-US" sz="2200" dirty="0"/>
          </a:p>
          <a:p>
            <a:pPr lvl="0"/>
            <a:endParaRPr lang="en-US" dirty="0"/>
          </a:p>
        </p:txBody>
      </p:sp>
      <p:pic>
        <p:nvPicPr>
          <p:cNvPr id="5" name="Picture 3">
            <a:extLst>
              <a:ext uri="{FF2B5EF4-FFF2-40B4-BE49-F238E27FC236}">
                <a16:creationId xmlns:a16="http://schemas.microsoft.com/office/drawing/2014/main" id="{1B64FB73-C1ED-49E2-89FA-E0EA6B7291B7}"/>
              </a:ext>
            </a:extLst>
          </p:cNvPr>
          <p:cNvPicPr>
            <a:picLocks noChangeAspect="1"/>
          </p:cNvPicPr>
          <p:nvPr/>
        </p:nvPicPr>
        <p:blipFill>
          <a:blip r:embed="rId3">
            <a:lum/>
            <a:alphaModFix/>
          </a:blip>
          <a:srcRect/>
          <a:stretch>
            <a:fillRect/>
          </a:stretch>
        </p:blipFill>
        <p:spPr>
          <a:xfrm>
            <a:off x="7498436" y="0"/>
            <a:ext cx="2464198" cy="2013115"/>
          </a:xfrm>
          <a:prstGeom prst="rect">
            <a:avLst/>
          </a:prstGeom>
          <a:noFill/>
          <a:ln cap="flat">
            <a:noFill/>
          </a:ln>
        </p:spPr>
      </p:pic>
      <p:pic>
        <p:nvPicPr>
          <p:cNvPr id="6" name="Picture 4">
            <a:extLst>
              <a:ext uri="{FF2B5EF4-FFF2-40B4-BE49-F238E27FC236}">
                <a16:creationId xmlns:a16="http://schemas.microsoft.com/office/drawing/2014/main" id="{C86194C6-FEDB-488C-9E96-8636B345686B}"/>
              </a:ext>
            </a:extLst>
          </p:cNvPr>
          <p:cNvPicPr>
            <a:picLocks noChangeAspect="1"/>
          </p:cNvPicPr>
          <p:nvPr/>
        </p:nvPicPr>
        <p:blipFill>
          <a:blip r:embed="rId3">
            <a:lum/>
            <a:alphaModFix/>
          </a:blip>
          <a:srcRect/>
          <a:stretch>
            <a:fillRect/>
          </a:stretch>
        </p:blipFill>
        <p:spPr>
          <a:xfrm>
            <a:off x="7498436" y="0"/>
            <a:ext cx="2464198" cy="2013115"/>
          </a:xfrm>
          <a:prstGeom prst="rect">
            <a:avLst/>
          </a:prstGeom>
          <a:noFill/>
          <a:ln cap="flat">
            <a:noFill/>
          </a:ln>
        </p:spPr>
      </p:pic>
      <p:grpSp>
        <p:nvGrpSpPr>
          <p:cNvPr id="25" name="Group 24">
            <a:extLst>
              <a:ext uri="{FF2B5EF4-FFF2-40B4-BE49-F238E27FC236}">
                <a16:creationId xmlns:a16="http://schemas.microsoft.com/office/drawing/2014/main" id="{E378BC94-F699-4BEF-9964-AA07F942D705}"/>
              </a:ext>
            </a:extLst>
          </p:cNvPr>
          <p:cNvGrpSpPr/>
          <p:nvPr/>
        </p:nvGrpSpPr>
        <p:grpSpPr>
          <a:xfrm>
            <a:off x="165470" y="2003942"/>
            <a:ext cx="9757790" cy="1977771"/>
            <a:chOff x="271337" y="2770397"/>
            <a:chExt cx="9553126" cy="1936242"/>
          </a:xfrm>
        </p:grpSpPr>
        <p:pic>
          <p:nvPicPr>
            <p:cNvPr id="26" name="Picture 25">
              <a:extLst>
                <a:ext uri="{FF2B5EF4-FFF2-40B4-BE49-F238E27FC236}">
                  <a16:creationId xmlns:a16="http://schemas.microsoft.com/office/drawing/2014/main" id="{44FC7B13-5133-4ADE-BFCD-E713A5E997AA}"/>
                </a:ext>
              </a:extLst>
            </p:cNvPr>
            <p:cNvPicPr>
              <a:picLocks noChangeAspect="1"/>
            </p:cNvPicPr>
            <p:nvPr/>
          </p:nvPicPr>
          <p:blipFill>
            <a:blip r:embed="rId4"/>
            <a:stretch>
              <a:fillRect/>
            </a:stretch>
          </p:blipFill>
          <p:spPr>
            <a:xfrm>
              <a:off x="271337" y="2782589"/>
              <a:ext cx="5336983" cy="1924050"/>
            </a:xfrm>
            <a:prstGeom prst="rect">
              <a:avLst/>
            </a:prstGeom>
          </p:spPr>
        </p:pic>
        <p:pic>
          <p:nvPicPr>
            <p:cNvPr id="27" name="Picture 26">
              <a:extLst>
                <a:ext uri="{FF2B5EF4-FFF2-40B4-BE49-F238E27FC236}">
                  <a16:creationId xmlns:a16="http://schemas.microsoft.com/office/drawing/2014/main" id="{2F02AD3C-0631-443A-9BB3-D37667E4E3B8}"/>
                </a:ext>
              </a:extLst>
            </p:cNvPr>
            <p:cNvPicPr>
              <a:picLocks noChangeAspect="1"/>
            </p:cNvPicPr>
            <p:nvPr/>
          </p:nvPicPr>
          <p:blipFill>
            <a:blip r:embed="rId5"/>
            <a:stretch>
              <a:fillRect/>
            </a:stretch>
          </p:blipFill>
          <p:spPr>
            <a:xfrm>
              <a:off x="5574643" y="2782589"/>
              <a:ext cx="4249820" cy="1924050"/>
            </a:xfrm>
            <a:prstGeom prst="rect">
              <a:avLst/>
            </a:prstGeom>
          </p:spPr>
        </p:pic>
        <p:sp>
          <p:nvSpPr>
            <p:cNvPr id="28" name="Rectangle 27">
              <a:extLst>
                <a:ext uri="{FF2B5EF4-FFF2-40B4-BE49-F238E27FC236}">
                  <a16:creationId xmlns:a16="http://schemas.microsoft.com/office/drawing/2014/main" id="{B56584AD-E81C-4F55-B98C-7277BEC94831}"/>
                </a:ext>
              </a:extLst>
            </p:cNvPr>
            <p:cNvSpPr/>
            <p:nvPr/>
          </p:nvSpPr>
          <p:spPr>
            <a:xfrm>
              <a:off x="271337" y="2770397"/>
              <a:ext cx="9537951" cy="19240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9" name="Straight Connector 9">
            <a:extLst>
              <a:ext uri="{FF2B5EF4-FFF2-40B4-BE49-F238E27FC236}">
                <a16:creationId xmlns:a16="http://schemas.microsoft.com/office/drawing/2014/main" id="{51DC3DA5-A64A-4074-B98B-3DA965027EF9}"/>
              </a:ext>
            </a:extLst>
          </p:cNvPr>
          <p:cNvSpPr/>
          <p:nvPr/>
        </p:nvSpPr>
        <p:spPr>
          <a:xfrm>
            <a:off x="1844095" y="3090471"/>
            <a:ext cx="7506962"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1999" cap="flat">
            <a:solidFill>
              <a:srgbClr val="C00000"/>
            </a:solidFill>
            <a:custDash>
              <a:ds d="25502" sp="25502"/>
              <a:ds d="25502" sp="25502"/>
            </a:custDash>
            <a:miter/>
            <a:tailEnd type="arrow"/>
          </a:ln>
        </p:spPr>
        <p:txBody>
          <a:bodyPr vert="horz" wrap="none" lIns="90004" tIns="44997" rIns="90004" bIns="44997"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sp>
        <p:nvSpPr>
          <p:cNvPr id="30" name="Rectangle: Rounded Corners 10">
            <a:extLst>
              <a:ext uri="{FF2B5EF4-FFF2-40B4-BE49-F238E27FC236}">
                <a16:creationId xmlns:a16="http://schemas.microsoft.com/office/drawing/2014/main" id="{F2D411DD-8EBE-4D79-A7EC-B5D36E391299}"/>
              </a:ext>
            </a:extLst>
          </p:cNvPr>
          <p:cNvSpPr/>
          <p:nvPr/>
        </p:nvSpPr>
        <p:spPr>
          <a:xfrm>
            <a:off x="1311630" y="2617659"/>
            <a:ext cx="532465" cy="110887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38103"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1" name="Rectangle: Rounded Corners 11">
            <a:extLst>
              <a:ext uri="{FF2B5EF4-FFF2-40B4-BE49-F238E27FC236}">
                <a16:creationId xmlns:a16="http://schemas.microsoft.com/office/drawing/2014/main" id="{F6140405-85EE-42A2-A00B-EC2D22E87E1A}"/>
              </a:ext>
            </a:extLst>
          </p:cNvPr>
          <p:cNvSpPr/>
          <p:nvPr/>
        </p:nvSpPr>
        <p:spPr>
          <a:xfrm>
            <a:off x="9355089" y="2617659"/>
            <a:ext cx="548639" cy="112377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38103"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2" name="Text Placeholder 1">
            <a:extLst>
              <a:ext uri="{FF2B5EF4-FFF2-40B4-BE49-F238E27FC236}">
                <a16:creationId xmlns:a16="http://schemas.microsoft.com/office/drawing/2014/main" id="{CB3B9298-C9B2-4F75-AFB4-AD3E9851BA78}"/>
              </a:ext>
            </a:extLst>
          </p:cNvPr>
          <p:cNvSpPr txBox="1">
            <a:spLocks/>
          </p:cNvSpPr>
          <p:nvPr/>
        </p:nvSpPr>
        <p:spPr>
          <a:xfrm>
            <a:off x="165469" y="4126847"/>
            <a:ext cx="3776922" cy="586349"/>
          </a:xfrm>
          <a:prstGeom prst="rect">
            <a:avLst/>
          </a:prstGeom>
          <a:noFill/>
          <a:ln>
            <a:noFill/>
          </a:ln>
        </p:spPr>
        <p:txBody>
          <a:bodyPr vert="horz" wrap="square" lIns="0" tIns="0" rIns="0" bIns="0" anchor="t" anchorCtr="0" compatLnSpc="1">
            <a:normAutofit/>
          </a:bodyPr>
          <a:lstStyle>
            <a:lvl1pPr marL="0" marR="0" lvl="0" indent="0" defTabSz="914400" rtl="0" fontAlgn="auto" hangingPunct="1">
              <a:lnSpc>
                <a:spcPct val="100000"/>
              </a:lnSpc>
              <a:spcBef>
                <a:spcPts val="0"/>
              </a:spcBef>
              <a:spcAft>
                <a:spcPts val="1415"/>
              </a:spcAft>
              <a:buNone/>
              <a:tabLst/>
              <a:defRPr lang="en-US" sz="3200" b="1" i="0" u="none" strike="noStrike" kern="1200" cap="none" spc="0" baseline="0">
                <a:solidFill>
                  <a:srgbClr val="2C3E50"/>
                </a:solidFill>
                <a:uFillTx/>
                <a:latin typeface="Source Sans Pro Semibold"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158466"/>
                </a:solidFill>
              </a:rPr>
              <a:t>Hidden neurons function:</a:t>
            </a:r>
            <a:endParaRPr lang="en-GB" sz="2400" dirty="0">
              <a:latin typeface="Noto Sans CJK KR Black" pitchFamily="34"/>
            </a:endParaRPr>
          </a:p>
        </p:txBody>
      </p:sp>
      <p:sp>
        <p:nvSpPr>
          <p:cNvPr id="34" name="Text Placeholder 1">
            <a:extLst>
              <a:ext uri="{FF2B5EF4-FFF2-40B4-BE49-F238E27FC236}">
                <a16:creationId xmlns:a16="http://schemas.microsoft.com/office/drawing/2014/main" id="{76C99EB7-EEFA-4C81-A9C5-FF0F047CA899}"/>
              </a:ext>
            </a:extLst>
          </p:cNvPr>
          <p:cNvSpPr txBox="1">
            <a:spLocks/>
          </p:cNvSpPr>
          <p:nvPr/>
        </p:nvSpPr>
        <p:spPr>
          <a:xfrm>
            <a:off x="165469" y="4916570"/>
            <a:ext cx="8576194" cy="586349"/>
          </a:xfrm>
          <a:prstGeom prst="rect">
            <a:avLst/>
          </a:prstGeom>
          <a:noFill/>
          <a:ln>
            <a:noFill/>
          </a:ln>
        </p:spPr>
        <p:txBody>
          <a:bodyPr vert="horz" wrap="square" lIns="0" tIns="0" rIns="0" bIns="0" anchor="t" anchorCtr="0" compatLnSpc="1">
            <a:normAutofit/>
          </a:bodyPr>
          <a:lstStyle>
            <a:lvl1pPr marL="0" marR="0" lvl="0" indent="0" defTabSz="914400" rtl="0" fontAlgn="auto" hangingPunct="1">
              <a:lnSpc>
                <a:spcPct val="100000"/>
              </a:lnSpc>
              <a:spcBef>
                <a:spcPts val="0"/>
              </a:spcBef>
              <a:spcAft>
                <a:spcPts val="1415"/>
              </a:spcAft>
              <a:buNone/>
              <a:tabLst/>
              <a:defRPr lang="en-US" sz="3200" b="1" i="0" u="none" strike="noStrike" kern="1200" cap="none" spc="0" baseline="0">
                <a:solidFill>
                  <a:srgbClr val="2C3E50"/>
                </a:solidFill>
                <a:uFillTx/>
                <a:latin typeface="Source Sans Pro Semibold"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158466"/>
                </a:solidFill>
              </a:rPr>
              <a:t>Distance between the input data and a hidden neuron :</a:t>
            </a:r>
            <a:endParaRPr lang="en-GB" sz="2400" dirty="0">
              <a:latin typeface="Noto Sans CJK KR Black" pitchFamily="34"/>
            </a:endParaRPr>
          </a:p>
        </p:txBody>
      </p:sp>
      <p:sp>
        <p:nvSpPr>
          <p:cNvPr id="35" name="Text Placeholder 1">
            <a:extLst>
              <a:ext uri="{FF2B5EF4-FFF2-40B4-BE49-F238E27FC236}">
                <a16:creationId xmlns:a16="http://schemas.microsoft.com/office/drawing/2014/main" id="{591FCB9E-74AA-43DA-86F5-C1597DB4839C}"/>
              </a:ext>
            </a:extLst>
          </p:cNvPr>
          <p:cNvSpPr txBox="1">
            <a:spLocks/>
          </p:cNvSpPr>
          <p:nvPr/>
        </p:nvSpPr>
        <p:spPr>
          <a:xfrm>
            <a:off x="168572" y="6003565"/>
            <a:ext cx="9915156" cy="586349"/>
          </a:xfrm>
          <a:prstGeom prst="rect">
            <a:avLst/>
          </a:prstGeom>
          <a:noFill/>
          <a:ln>
            <a:noFill/>
          </a:ln>
        </p:spPr>
        <p:txBody>
          <a:bodyPr vert="horz" wrap="square" lIns="0" tIns="0" rIns="0" bIns="0" anchor="t" anchorCtr="0" compatLnSpc="1">
            <a:normAutofit fontScale="85000" lnSpcReduction="10000"/>
          </a:bodyPr>
          <a:lstStyle>
            <a:lvl1pPr marL="0" marR="0" lvl="0" indent="0" defTabSz="914400" rtl="0" fontAlgn="auto" hangingPunct="1">
              <a:lnSpc>
                <a:spcPct val="100000"/>
              </a:lnSpc>
              <a:spcBef>
                <a:spcPts val="0"/>
              </a:spcBef>
              <a:spcAft>
                <a:spcPts val="1415"/>
              </a:spcAft>
              <a:buNone/>
              <a:tabLst/>
              <a:defRPr lang="en-US" sz="3200" b="1" i="0" u="none" strike="noStrike" kern="1200" cap="none" spc="0" baseline="0">
                <a:solidFill>
                  <a:srgbClr val="2C3E50"/>
                </a:solidFill>
                <a:uFillTx/>
                <a:latin typeface="Source Sans Pro Semibold"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rgbClr val="158466"/>
                </a:solidFill>
              </a:rPr>
              <a:t>Mean value of norms of differences between weights of hidden neurons:</a:t>
            </a:r>
            <a:endParaRPr lang="en-GB" sz="2800" dirty="0">
              <a:latin typeface="Noto Sans CJK KR Black" pitchFamily="34"/>
            </a:endParaRPr>
          </a:p>
        </p:txBody>
      </p:sp>
      <p:pic>
        <p:nvPicPr>
          <p:cNvPr id="36" name="Picture 35">
            <a:extLst>
              <a:ext uri="{FF2B5EF4-FFF2-40B4-BE49-F238E27FC236}">
                <a16:creationId xmlns:a16="http://schemas.microsoft.com/office/drawing/2014/main" id="{41FD272F-9BCC-4009-B122-56D7BD820DA0}"/>
              </a:ext>
            </a:extLst>
          </p:cNvPr>
          <p:cNvPicPr>
            <a:picLocks noChangeAspect="1"/>
          </p:cNvPicPr>
          <p:nvPr/>
        </p:nvPicPr>
        <p:blipFill>
          <a:blip r:embed="rId6"/>
          <a:stretch>
            <a:fillRect/>
          </a:stretch>
        </p:blipFill>
        <p:spPr>
          <a:xfrm>
            <a:off x="3245444" y="6388642"/>
            <a:ext cx="3582341" cy="742521"/>
          </a:xfrm>
          <a:prstGeom prst="rect">
            <a:avLst/>
          </a:prstGeom>
        </p:spPr>
      </p:pic>
      <p:pic>
        <p:nvPicPr>
          <p:cNvPr id="37" name="Picture 36">
            <a:extLst>
              <a:ext uri="{FF2B5EF4-FFF2-40B4-BE49-F238E27FC236}">
                <a16:creationId xmlns:a16="http://schemas.microsoft.com/office/drawing/2014/main" id="{6B49BFD4-261A-4CA3-987E-FF460EC29643}"/>
              </a:ext>
            </a:extLst>
          </p:cNvPr>
          <p:cNvPicPr>
            <a:picLocks noChangeAspect="1"/>
          </p:cNvPicPr>
          <p:nvPr/>
        </p:nvPicPr>
        <p:blipFill>
          <a:blip r:embed="rId7"/>
          <a:stretch>
            <a:fillRect/>
          </a:stretch>
        </p:blipFill>
        <p:spPr>
          <a:xfrm>
            <a:off x="2009965" y="5400210"/>
            <a:ext cx="7213651" cy="514319"/>
          </a:xfrm>
          <a:prstGeom prst="rect">
            <a:avLst/>
          </a:prstGeom>
        </p:spPr>
      </p:pic>
      <p:pic>
        <p:nvPicPr>
          <p:cNvPr id="38" name="Picture 37">
            <a:extLst>
              <a:ext uri="{FF2B5EF4-FFF2-40B4-BE49-F238E27FC236}">
                <a16:creationId xmlns:a16="http://schemas.microsoft.com/office/drawing/2014/main" id="{B48B53E6-65E1-46AB-B52E-E9C37C352085}"/>
              </a:ext>
            </a:extLst>
          </p:cNvPr>
          <p:cNvPicPr>
            <a:picLocks noChangeAspect="1"/>
          </p:cNvPicPr>
          <p:nvPr/>
        </p:nvPicPr>
        <p:blipFill>
          <a:blip r:embed="rId8"/>
          <a:stretch>
            <a:fillRect/>
          </a:stretch>
        </p:blipFill>
        <p:spPr>
          <a:xfrm>
            <a:off x="3713593" y="4096426"/>
            <a:ext cx="2825113" cy="817067"/>
          </a:xfrm>
          <a:prstGeom prst="rect">
            <a:avLst/>
          </a:prstGeom>
        </p:spPr>
      </p:pic>
    </p:spTree>
    <p:extLst>
      <p:ext uri="{BB962C8B-B14F-4D97-AF65-F5344CB8AC3E}">
        <p14:creationId xmlns:p14="http://schemas.microsoft.com/office/powerpoint/2010/main" val="23805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D3D1DB0-249B-42A4-92A9-DD97DFE03D10}"/>
              </a:ext>
            </a:extLst>
          </p:cNvPr>
          <p:cNvGrpSpPr/>
          <p:nvPr/>
        </p:nvGrpSpPr>
        <p:grpSpPr>
          <a:xfrm>
            <a:off x="161739" y="4878409"/>
            <a:ext cx="9757790" cy="1977771"/>
            <a:chOff x="271337" y="2770397"/>
            <a:chExt cx="9553126" cy="1936242"/>
          </a:xfrm>
        </p:grpSpPr>
        <p:pic>
          <p:nvPicPr>
            <p:cNvPr id="26" name="Picture 25">
              <a:extLst>
                <a:ext uri="{FF2B5EF4-FFF2-40B4-BE49-F238E27FC236}">
                  <a16:creationId xmlns:a16="http://schemas.microsoft.com/office/drawing/2014/main" id="{8E882F22-B680-4B52-83EA-57960097CA8D}"/>
                </a:ext>
              </a:extLst>
            </p:cNvPr>
            <p:cNvPicPr>
              <a:picLocks noChangeAspect="1"/>
            </p:cNvPicPr>
            <p:nvPr/>
          </p:nvPicPr>
          <p:blipFill>
            <a:blip r:embed="rId3"/>
            <a:stretch>
              <a:fillRect/>
            </a:stretch>
          </p:blipFill>
          <p:spPr>
            <a:xfrm>
              <a:off x="271337" y="2782589"/>
              <a:ext cx="5336983" cy="1924050"/>
            </a:xfrm>
            <a:prstGeom prst="rect">
              <a:avLst/>
            </a:prstGeom>
          </p:spPr>
        </p:pic>
        <p:pic>
          <p:nvPicPr>
            <p:cNvPr id="27" name="Picture 26">
              <a:extLst>
                <a:ext uri="{FF2B5EF4-FFF2-40B4-BE49-F238E27FC236}">
                  <a16:creationId xmlns:a16="http://schemas.microsoft.com/office/drawing/2014/main" id="{ED7F09E6-16FE-409E-98F7-41667F259709}"/>
                </a:ext>
              </a:extLst>
            </p:cNvPr>
            <p:cNvPicPr>
              <a:picLocks noChangeAspect="1"/>
            </p:cNvPicPr>
            <p:nvPr/>
          </p:nvPicPr>
          <p:blipFill>
            <a:blip r:embed="rId4"/>
            <a:stretch>
              <a:fillRect/>
            </a:stretch>
          </p:blipFill>
          <p:spPr>
            <a:xfrm>
              <a:off x="5574643" y="2782589"/>
              <a:ext cx="4249820" cy="1924050"/>
            </a:xfrm>
            <a:prstGeom prst="rect">
              <a:avLst/>
            </a:prstGeom>
          </p:spPr>
        </p:pic>
        <p:sp>
          <p:nvSpPr>
            <p:cNvPr id="28" name="Rectangle 27">
              <a:extLst>
                <a:ext uri="{FF2B5EF4-FFF2-40B4-BE49-F238E27FC236}">
                  <a16:creationId xmlns:a16="http://schemas.microsoft.com/office/drawing/2014/main" id="{79478EA0-8438-4F7A-AD2D-DA036995CB2B}"/>
                </a:ext>
              </a:extLst>
            </p:cNvPr>
            <p:cNvSpPr/>
            <p:nvPr/>
          </p:nvSpPr>
          <p:spPr>
            <a:xfrm>
              <a:off x="271337" y="2770397"/>
              <a:ext cx="9537951" cy="19240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 name="Slide Number Placeholder 3">
            <a:extLst>
              <a:ext uri="{FF2B5EF4-FFF2-40B4-BE49-F238E27FC236}">
                <a16:creationId xmlns:a16="http://schemas.microsoft.com/office/drawing/2014/main" id="{5A9C4E06-EF51-4665-8772-314E1089F74B}"/>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56ED23-35E5-47D7-BA1F-EBE87AA18021}" type="slidenum">
              <a:t>7</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ext Placeholder 1">
            <a:extLst>
              <a:ext uri="{FF2B5EF4-FFF2-40B4-BE49-F238E27FC236}">
                <a16:creationId xmlns:a16="http://schemas.microsoft.com/office/drawing/2014/main" id="{6A62E027-0CBC-4500-B8EB-42F4D65053AB}"/>
              </a:ext>
            </a:extLst>
          </p:cNvPr>
          <p:cNvSpPr txBox="1">
            <a:spLocks noGrp="1"/>
          </p:cNvSpPr>
          <p:nvPr>
            <p:ph type="body" idx="4294967295"/>
          </p:nvPr>
        </p:nvSpPr>
        <p:spPr>
          <a:xfrm>
            <a:off x="2889503" y="1701292"/>
            <a:ext cx="4157473" cy="613966"/>
          </a:xfrm>
        </p:spPr>
        <p:txBody>
          <a:bodyPr>
            <a:normAutofit/>
          </a:bodyPr>
          <a:lstStyle/>
          <a:p>
            <a:pPr lvl="0"/>
            <a:r>
              <a:rPr lang="en-US" sz="2400" dirty="0">
                <a:solidFill>
                  <a:srgbClr val="158466"/>
                </a:solidFill>
              </a:rPr>
              <a:t>RANDOM FEATURE SELECTION</a:t>
            </a:r>
            <a:endParaRPr lang="en-US" sz="2400" dirty="0">
              <a:latin typeface="Noto Sans CJK KR Black" pitchFamily="34"/>
            </a:endParaRPr>
          </a:p>
        </p:txBody>
      </p:sp>
      <p:sp>
        <p:nvSpPr>
          <p:cNvPr id="4" name="Title 2">
            <a:extLst>
              <a:ext uri="{FF2B5EF4-FFF2-40B4-BE49-F238E27FC236}">
                <a16:creationId xmlns:a16="http://schemas.microsoft.com/office/drawing/2014/main" id="{DEB5D8EA-B5BA-41D7-9058-DDF50C8EFD8C}"/>
              </a:ext>
            </a:extLst>
          </p:cNvPr>
          <p:cNvSpPr txBox="1">
            <a:spLocks noGrp="1"/>
          </p:cNvSpPr>
          <p:nvPr>
            <p:ph type="title" idx="4294967295"/>
          </p:nvPr>
        </p:nvSpPr>
        <p:spPr>
          <a:xfrm>
            <a:off x="161095" y="208547"/>
            <a:ext cx="7653978" cy="1119957"/>
          </a:xfrm>
        </p:spPr>
        <p:txBody>
          <a:bodyPr/>
          <a:lstStyle/>
          <a:p>
            <a:pPr lvl="0"/>
            <a:r>
              <a:rPr lang="en-US" dirty="0"/>
              <a:t>Comparison of random and radial basis feature selection approaches</a:t>
            </a:r>
          </a:p>
        </p:txBody>
      </p:sp>
      <p:pic>
        <p:nvPicPr>
          <p:cNvPr id="6" name="Picture Placeholder 4">
            <a:extLst>
              <a:ext uri="{FF2B5EF4-FFF2-40B4-BE49-F238E27FC236}">
                <a16:creationId xmlns:a16="http://schemas.microsoft.com/office/drawing/2014/main" id="{F19FCA24-56E0-4434-96A0-6ED82BA1BAF5}"/>
              </a:ext>
            </a:extLst>
          </p:cNvPr>
          <p:cNvPicPr>
            <a:picLocks noGrp="1" noChangeAspect="1"/>
          </p:cNvPicPr>
          <p:nvPr>
            <p:ph type="pic" idx="4294967295"/>
          </p:nvPr>
        </p:nvPicPr>
        <p:blipFill>
          <a:blip r:embed="rId5">
            <a:lum/>
            <a:alphaModFix/>
          </a:blip>
          <a:srcRect/>
          <a:stretch>
            <a:fillRect/>
          </a:stretch>
        </p:blipFill>
        <p:spPr>
          <a:xfrm>
            <a:off x="7955279" y="211683"/>
            <a:ext cx="1920240" cy="1119957"/>
          </a:xfrm>
          <a:effectLst>
            <a:outerShdw dist="101822" dir="2700000" algn="tl">
              <a:srgbClr val="000000">
                <a:alpha val="28000"/>
              </a:srgbClr>
            </a:outerShdw>
          </a:effectLst>
        </p:spPr>
      </p:pic>
      <p:grpSp>
        <p:nvGrpSpPr>
          <p:cNvPr id="18" name="Group 17">
            <a:extLst>
              <a:ext uri="{FF2B5EF4-FFF2-40B4-BE49-F238E27FC236}">
                <a16:creationId xmlns:a16="http://schemas.microsoft.com/office/drawing/2014/main" id="{D85CC92A-7BEE-4C03-AE92-5A400316B392}"/>
              </a:ext>
            </a:extLst>
          </p:cNvPr>
          <p:cNvGrpSpPr/>
          <p:nvPr/>
        </p:nvGrpSpPr>
        <p:grpSpPr>
          <a:xfrm>
            <a:off x="161094" y="2137917"/>
            <a:ext cx="9758435" cy="2162176"/>
            <a:chOff x="161094" y="2698749"/>
            <a:chExt cx="9758435" cy="2162176"/>
          </a:xfrm>
        </p:grpSpPr>
        <p:grpSp>
          <p:nvGrpSpPr>
            <p:cNvPr id="16" name="Group 15">
              <a:extLst>
                <a:ext uri="{FF2B5EF4-FFF2-40B4-BE49-F238E27FC236}">
                  <a16:creationId xmlns:a16="http://schemas.microsoft.com/office/drawing/2014/main" id="{533CD733-DBBB-4DFE-A616-02D151C2FFA9}"/>
                </a:ext>
              </a:extLst>
            </p:cNvPr>
            <p:cNvGrpSpPr/>
            <p:nvPr/>
          </p:nvGrpSpPr>
          <p:grpSpPr>
            <a:xfrm>
              <a:off x="161094" y="2698749"/>
              <a:ext cx="9758435" cy="2162176"/>
              <a:chOff x="200928" y="2854010"/>
              <a:chExt cx="9758435" cy="2162176"/>
            </a:xfrm>
          </p:grpSpPr>
          <p:pic>
            <p:nvPicPr>
              <p:cNvPr id="15" name="Picture 14">
                <a:extLst>
                  <a:ext uri="{FF2B5EF4-FFF2-40B4-BE49-F238E27FC236}">
                    <a16:creationId xmlns:a16="http://schemas.microsoft.com/office/drawing/2014/main" id="{2CA33A83-ADED-4951-BDC9-3FEBE322FDD1}"/>
                  </a:ext>
                </a:extLst>
              </p:cNvPr>
              <p:cNvPicPr>
                <a:picLocks noChangeAspect="1"/>
              </p:cNvPicPr>
              <p:nvPr/>
            </p:nvPicPr>
            <p:blipFill>
              <a:blip r:embed="rId6"/>
              <a:stretch>
                <a:fillRect/>
              </a:stretch>
            </p:blipFill>
            <p:spPr>
              <a:xfrm>
                <a:off x="4588548" y="2854010"/>
                <a:ext cx="5370815" cy="2162175"/>
              </a:xfrm>
              <a:prstGeom prst="rect">
                <a:avLst/>
              </a:prstGeom>
            </p:spPr>
          </p:pic>
          <p:pic>
            <p:nvPicPr>
              <p:cNvPr id="14" name="Picture 13">
                <a:extLst>
                  <a:ext uri="{FF2B5EF4-FFF2-40B4-BE49-F238E27FC236}">
                    <a16:creationId xmlns:a16="http://schemas.microsoft.com/office/drawing/2014/main" id="{0C55907F-D923-4444-B3D9-E70ECFAFCE7B}"/>
                  </a:ext>
                </a:extLst>
              </p:cNvPr>
              <p:cNvPicPr>
                <a:picLocks noChangeAspect="1"/>
              </p:cNvPicPr>
              <p:nvPr/>
            </p:nvPicPr>
            <p:blipFill>
              <a:blip r:embed="rId7"/>
              <a:stretch>
                <a:fillRect/>
              </a:stretch>
            </p:blipFill>
            <p:spPr>
              <a:xfrm>
                <a:off x="200928" y="2854011"/>
                <a:ext cx="5370815" cy="2162175"/>
              </a:xfrm>
              <a:prstGeom prst="rect">
                <a:avLst/>
              </a:prstGeom>
            </p:spPr>
          </p:pic>
        </p:grpSp>
        <p:sp>
          <p:nvSpPr>
            <p:cNvPr id="17" name="Rectangle 16">
              <a:extLst>
                <a:ext uri="{FF2B5EF4-FFF2-40B4-BE49-F238E27FC236}">
                  <a16:creationId xmlns:a16="http://schemas.microsoft.com/office/drawing/2014/main" id="{19D13E86-E384-4F0A-849A-6A89AFD5BA2C}"/>
                </a:ext>
              </a:extLst>
            </p:cNvPr>
            <p:cNvSpPr/>
            <p:nvPr/>
          </p:nvSpPr>
          <p:spPr>
            <a:xfrm>
              <a:off x="161094" y="2698749"/>
              <a:ext cx="9758435" cy="21621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0" name="Rectangle: Rounded Corners 10">
            <a:extLst>
              <a:ext uri="{FF2B5EF4-FFF2-40B4-BE49-F238E27FC236}">
                <a16:creationId xmlns:a16="http://schemas.microsoft.com/office/drawing/2014/main" id="{30837099-6423-4580-BE34-ADDCF8F7B216}"/>
              </a:ext>
            </a:extLst>
          </p:cNvPr>
          <p:cNvSpPr/>
          <p:nvPr/>
        </p:nvSpPr>
        <p:spPr>
          <a:xfrm>
            <a:off x="1175983" y="2936244"/>
            <a:ext cx="8743546" cy="30539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38103"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0" name="Rectangle: Rounded Corners 10">
            <a:extLst>
              <a:ext uri="{FF2B5EF4-FFF2-40B4-BE49-F238E27FC236}">
                <a16:creationId xmlns:a16="http://schemas.microsoft.com/office/drawing/2014/main" id="{8E3588A1-AAC1-47B4-B644-7EEB1C502731}"/>
              </a:ext>
            </a:extLst>
          </p:cNvPr>
          <p:cNvSpPr/>
          <p:nvPr/>
        </p:nvSpPr>
        <p:spPr>
          <a:xfrm>
            <a:off x="1307899" y="5455550"/>
            <a:ext cx="8610987" cy="31449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38103"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
        <p:nvSpPr>
          <p:cNvPr id="32" name="Text Placeholder 1">
            <a:extLst>
              <a:ext uri="{FF2B5EF4-FFF2-40B4-BE49-F238E27FC236}">
                <a16:creationId xmlns:a16="http://schemas.microsoft.com/office/drawing/2014/main" id="{CB4FCD4E-8FC1-423C-9CDB-4B1FF6336D79}"/>
              </a:ext>
            </a:extLst>
          </p:cNvPr>
          <p:cNvSpPr txBox="1">
            <a:spLocks/>
          </p:cNvSpPr>
          <p:nvPr/>
        </p:nvSpPr>
        <p:spPr>
          <a:xfrm>
            <a:off x="2584705" y="4440266"/>
            <a:ext cx="5084064" cy="613966"/>
          </a:xfrm>
          <a:prstGeom prst="rect">
            <a:avLst/>
          </a:prstGeom>
          <a:noFill/>
          <a:ln>
            <a:noFill/>
          </a:ln>
        </p:spPr>
        <p:txBody>
          <a:bodyPr vert="horz" wrap="square" lIns="0" tIns="0" rIns="0" bIns="0" anchor="t" anchorCtr="0" compatLnSpc="1">
            <a:normAutofit/>
          </a:bodyPr>
          <a:lstStyle>
            <a:lvl1pPr marL="0" marR="0" lvl="0" indent="0" defTabSz="914400" rtl="0" fontAlgn="auto" hangingPunct="1">
              <a:lnSpc>
                <a:spcPct val="100000"/>
              </a:lnSpc>
              <a:spcBef>
                <a:spcPts val="0"/>
              </a:spcBef>
              <a:spcAft>
                <a:spcPts val="1415"/>
              </a:spcAft>
              <a:buNone/>
              <a:tabLst/>
              <a:defRPr lang="en-US" sz="3200" b="1" i="0" u="none" strike="noStrike" kern="1200" cap="none" spc="0" baseline="0">
                <a:solidFill>
                  <a:srgbClr val="2C3E50"/>
                </a:solidFill>
                <a:uFillTx/>
                <a:latin typeface="Source Sans Pro Semibold"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158466"/>
                </a:solidFill>
              </a:rPr>
              <a:t>RADIAL BASIS FEATURE SELECTION</a:t>
            </a:r>
            <a:endParaRPr lang="en-GB" sz="2400" dirty="0">
              <a:latin typeface="Noto Sans CJK KR Black" pitchFamily="34"/>
            </a:endParaRPr>
          </a:p>
        </p:txBody>
      </p:sp>
    </p:spTree>
    <p:extLst>
      <p:ext uri="{BB962C8B-B14F-4D97-AF65-F5344CB8AC3E}">
        <p14:creationId xmlns:p14="http://schemas.microsoft.com/office/powerpoint/2010/main" val="313734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171C09D-9757-4209-8A65-D456A712AF8D}"/>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F795247-9CAE-4F65-9795-6F7E8297880A}" type="slidenum">
              <a:t>8</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9DE12E5F-A88E-45EA-B2DD-B48444C00BEA}"/>
              </a:ext>
            </a:extLst>
          </p:cNvPr>
          <p:cNvSpPr txBox="1">
            <a:spLocks noGrp="1"/>
          </p:cNvSpPr>
          <p:nvPr>
            <p:ph type="title" idx="4294967295"/>
          </p:nvPr>
        </p:nvSpPr>
        <p:spPr/>
        <p:txBody>
          <a:bodyPr/>
          <a:lstStyle/>
          <a:p>
            <a:pPr lvl="0"/>
            <a:r>
              <a:rPr lang="en-US"/>
              <a:t>Random vs</a:t>
            </a:r>
            <a:br>
              <a:rPr lang="en-US"/>
            </a:br>
            <a:r>
              <a:rPr lang="en-US"/>
              <a:t>Radial Basis Features</a:t>
            </a:r>
          </a:p>
        </p:txBody>
      </p:sp>
      <p:pic>
        <p:nvPicPr>
          <p:cNvPr id="4" name="Picture 2">
            <a:extLst>
              <a:ext uri="{FF2B5EF4-FFF2-40B4-BE49-F238E27FC236}">
                <a16:creationId xmlns:a16="http://schemas.microsoft.com/office/drawing/2014/main" id="{B58FD449-D14C-4E47-8730-9E184064DDEB}"/>
              </a:ext>
            </a:extLst>
          </p:cNvPr>
          <p:cNvPicPr>
            <a:picLocks noChangeAspect="1"/>
          </p:cNvPicPr>
          <p:nvPr/>
        </p:nvPicPr>
        <p:blipFill>
          <a:blip r:embed="rId3">
            <a:lum/>
            <a:alphaModFix/>
          </a:blip>
          <a:srcRect/>
          <a:stretch>
            <a:fillRect/>
          </a:stretch>
        </p:blipFill>
        <p:spPr>
          <a:xfrm rot="3610">
            <a:off x="1369021" y="1675044"/>
            <a:ext cx="6814081" cy="4930197"/>
          </a:xfrm>
          <a:prstGeom prst="rect">
            <a:avLst/>
          </a:prstGeom>
          <a:noFill/>
          <a:ln cap="flat">
            <a:noFill/>
          </a:ln>
        </p:spPr>
      </p:pic>
      <p:sp>
        <p:nvSpPr>
          <p:cNvPr id="5" name="TextBox 3">
            <a:extLst>
              <a:ext uri="{FF2B5EF4-FFF2-40B4-BE49-F238E27FC236}">
                <a16:creationId xmlns:a16="http://schemas.microsoft.com/office/drawing/2014/main" id="{62ED4534-F36F-47AA-B59E-21345C4347C5}"/>
              </a:ext>
            </a:extLst>
          </p:cNvPr>
          <p:cNvSpPr txBox="1"/>
          <p:nvPr/>
        </p:nvSpPr>
        <p:spPr>
          <a:xfrm>
            <a:off x="8108844" y="5367838"/>
            <a:ext cx="605341" cy="664604"/>
          </a:xfrm>
          <a:prstGeom prst="rect">
            <a:avLst/>
          </a:prstGeom>
          <a:noFill/>
          <a:ln cap="flat">
            <a:noFill/>
          </a:ln>
        </p:spPr>
        <p:txBody>
          <a:bodyPr vert="horz" wrap="non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CE181E"/>
                </a:solidFill>
                <a:uFillTx/>
                <a:latin typeface="Noto Sans CJK KR Black" pitchFamily="34"/>
                <a:ea typeface="源ノ角ゴシック Normal" pitchFamily="2"/>
                <a:cs typeface="FreeSans" pitchFamily="2"/>
              </a:rPr>
              <a:t>RND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5EB91E"/>
                </a:solidFill>
                <a:uFillTx/>
                <a:latin typeface="Noto Sans CJK KR Black" pitchFamily="34"/>
                <a:ea typeface="源ノ角ゴシック Normal" pitchFamily="2"/>
                <a:cs typeface="FreeSans" pitchFamily="2"/>
              </a:rPr>
              <a:t>RBF</a:t>
            </a:r>
            <a:endParaRPr lang="en-US" sz="1800" b="0" i="0" u="none" strike="noStrike" kern="1200" cap="none" spc="0" baseline="0">
              <a:solidFill>
                <a:srgbClr val="0070C0"/>
              </a:solidFill>
              <a:uFillTx/>
              <a:latin typeface="Noto Sans CJK KR Black" pitchFamily="34"/>
              <a:ea typeface="源ノ角ゴシック Normal" pitchFamily="2"/>
              <a:cs typeface="FreeSans" pitchFamily="2"/>
            </a:endParaRPr>
          </a:p>
        </p:txBody>
      </p:sp>
      <p:sp>
        <p:nvSpPr>
          <p:cNvPr id="6" name="TextBox 4">
            <a:extLst>
              <a:ext uri="{FF2B5EF4-FFF2-40B4-BE49-F238E27FC236}">
                <a16:creationId xmlns:a16="http://schemas.microsoft.com/office/drawing/2014/main" id="{EC140799-A754-450C-8A4F-2FDF9BD31803}"/>
              </a:ext>
            </a:extLst>
          </p:cNvPr>
          <p:cNvSpPr txBox="1"/>
          <p:nvPr/>
        </p:nvSpPr>
        <p:spPr>
          <a:xfrm>
            <a:off x="287816" y="6608816"/>
            <a:ext cx="8531296" cy="529198"/>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EA7500"/>
                </a:solidFill>
                <a:uFillTx/>
                <a:latin typeface="Noto Sans CJK KR Black" pitchFamily="34"/>
                <a:ea typeface="源ノ角ゴシック Normal" pitchFamily="2"/>
                <a:cs typeface="FreeSans" pitchFamily="2"/>
              </a:rPr>
              <a:t>Open question</a:t>
            </a:r>
            <a:r>
              <a:rPr lang="en-US" sz="2800" b="0" i="0" u="none" strike="noStrike" kern="1200" cap="none" spc="0" baseline="0" dirty="0">
                <a:solidFill>
                  <a:srgbClr val="000000"/>
                </a:solidFill>
                <a:uFillTx/>
                <a:latin typeface="Noto Sans CJK KR Black" pitchFamily="34"/>
                <a:ea typeface="源ノ角ゴシック Normal" pitchFamily="2"/>
                <a:cs typeface="FreeSans" pitchFamily="2"/>
              </a:rPr>
              <a:t>: </a:t>
            </a:r>
            <a:r>
              <a:rPr lang="en-GB" sz="2800" b="0" i="0" u="none" strike="noStrike" kern="1200" cap="none" spc="0" baseline="0" dirty="0">
                <a:solidFill>
                  <a:srgbClr val="2C3E50"/>
                </a:solidFill>
                <a:uFillTx/>
                <a:latin typeface="Noto Sans CJK KR Black" pitchFamily="34"/>
                <a:ea typeface="源ノ角ゴシック Normal" pitchFamily="2"/>
                <a:cs typeface="FreeSans" pitchFamily="2"/>
              </a:rPr>
              <a:t>how significant the improvement can be</a:t>
            </a:r>
            <a:r>
              <a:rPr lang="en-US" sz="2800" b="0" i="0" u="none" strike="noStrike" kern="1200" cap="none" spc="0" baseline="0" dirty="0">
                <a:solidFill>
                  <a:srgbClr val="2C3E50"/>
                </a:solidFill>
                <a:uFillTx/>
                <a:latin typeface="Noto Sans CJK KR Black" pitchFamily="34"/>
                <a:ea typeface="源ノ角ゴシック Normal" pitchFamily="2"/>
                <a:cs typeface="FreeSans" pitchFamily="2"/>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3BC8749-CE7F-4B53-B0B7-721F4F551F4A}"/>
                  </a:ext>
                </a:extLst>
              </p:cNvPr>
              <p:cNvSpPr txBox="1"/>
              <p:nvPr/>
            </p:nvSpPr>
            <p:spPr>
              <a:xfrm>
                <a:off x="7371764" y="4791474"/>
                <a:ext cx="526173" cy="66460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f>
                        <m:fPr>
                          <m:ctrlPr>
                            <a:rPr lang="pl-PL" i="1">
                              <a:latin typeface="Cambria Math" panose="02040503050406030204" pitchFamily="18" charset="0"/>
                            </a:rPr>
                          </m:ctrlPr>
                        </m:fPr>
                        <m:num>
                          <m:r>
                            <a:rPr lang="pl-PL">
                              <a:latin typeface="Cambria Math" panose="02040503050406030204" pitchFamily="18" charset="0"/>
                            </a:rPr>
                            <m:t>1</m:t>
                          </m:r>
                        </m:num>
                        <m:den>
                          <m:rad>
                            <m:radPr>
                              <m:degHide m:val="on"/>
                              <m:ctrlPr>
                                <a:rPr lang="pl-PL" i="1">
                                  <a:latin typeface="Cambria Math" panose="02040503050406030204" pitchFamily="18" charset="0"/>
                                </a:rPr>
                              </m:ctrlPr>
                            </m:radPr>
                            <m:deg/>
                            <m:e>
                              <m:r>
                                <a:rPr lang="pl-PL" i="1">
                                  <a:latin typeface="Cambria Math" panose="02040503050406030204" pitchFamily="18" charset="0"/>
                                </a:rPr>
                                <m:t>𝑛</m:t>
                              </m:r>
                            </m:e>
                          </m:rad>
                        </m:den>
                      </m:f>
                    </m:oMath>
                  </m:oMathPara>
                </a14:m>
                <a:endParaRPr lang="pl-PL" sz="1800" b="0" i="0" u="none" strike="noStrike" kern="1200" cap="none" spc="0" baseline="0">
                  <a:solidFill>
                    <a:srgbClr val="000000"/>
                  </a:solidFill>
                  <a:uFillTx/>
                  <a:latin typeface="Calibri"/>
                </a:endParaRPr>
              </a:p>
            </p:txBody>
          </p:sp>
        </mc:Choice>
        <mc:Fallback xmlns="">
          <p:sp>
            <p:nvSpPr>
              <p:cNvPr id="7" name="TextBox 6">
                <a:extLst>
                  <a:ext uri="{FF2B5EF4-FFF2-40B4-BE49-F238E27FC236}">
                    <a16:creationId xmlns:a16="http://schemas.microsoft.com/office/drawing/2014/main" id="{63BC8749-CE7F-4B53-B0B7-721F4F551F4A}"/>
                  </a:ext>
                </a:extLst>
              </p:cNvPr>
              <p:cNvSpPr txBox="1">
                <a:spLocks noRot="1" noChangeAspect="1" noMove="1" noResize="1" noEditPoints="1" noAdjustHandles="1" noChangeArrowheads="1" noChangeShapeType="1" noTextEdit="1"/>
              </p:cNvSpPr>
              <p:nvPr/>
            </p:nvSpPr>
            <p:spPr>
              <a:xfrm>
                <a:off x="7371764" y="4791474"/>
                <a:ext cx="526173" cy="664604"/>
              </a:xfrm>
              <a:prstGeom prst="rect">
                <a:avLst/>
              </a:prstGeom>
              <a:blipFill>
                <a:blip r:embed="rId4"/>
                <a:stretch>
                  <a:fillRect/>
                </a:stretch>
              </a:blipFill>
              <a:ln cap="flat">
                <a:noFill/>
              </a:ln>
            </p:spPr>
            <p:txBody>
              <a:bodyPr/>
              <a:lstStyle/>
              <a:p>
                <a:r>
                  <a:rPr lang="pl-PL">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560EF33-6ACF-472C-83D9-6CFD801D357D}"/>
              </a:ext>
            </a:extLst>
          </p:cNvPr>
          <p:cNvSpPr txBox="1"/>
          <p:nvPr/>
        </p:nvSpPr>
        <p:spPr>
          <a:xfrm>
            <a:off x="9179999" y="6803995"/>
            <a:ext cx="719998" cy="719998"/>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67F15D5-B496-4DB2-AAE5-A0671737C8F8}" type="slidenum">
              <a:t>9</a:t>
            </a:fld>
            <a:endParaRPr lang="en-US" sz="1800" b="1" i="0" u="none" strike="noStrike" kern="1200" cap="none" spc="0" baseline="0">
              <a:solidFill>
                <a:srgbClr val="FFFFFF"/>
              </a:solidFill>
              <a:uFillTx/>
              <a:latin typeface="Source Sans Pro Black" pitchFamily="34"/>
              <a:ea typeface="源ノ角ゴシック Heavy" pitchFamily="2"/>
              <a:cs typeface="DejaVu Sans" pitchFamily="2"/>
            </a:endParaRPr>
          </a:p>
        </p:txBody>
      </p:sp>
      <p:sp>
        <p:nvSpPr>
          <p:cNvPr id="3" name="Title 1">
            <a:extLst>
              <a:ext uri="{FF2B5EF4-FFF2-40B4-BE49-F238E27FC236}">
                <a16:creationId xmlns:a16="http://schemas.microsoft.com/office/drawing/2014/main" id="{C41C21B3-92C7-4AE9-B7CA-B0D6299A5CAA}"/>
              </a:ext>
            </a:extLst>
          </p:cNvPr>
          <p:cNvSpPr txBox="1">
            <a:spLocks noGrp="1"/>
          </p:cNvSpPr>
          <p:nvPr>
            <p:ph type="title" idx="4294967295"/>
          </p:nvPr>
        </p:nvSpPr>
        <p:spPr/>
        <p:txBody>
          <a:bodyPr/>
          <a:lstStyle/>
          <a:p>
            <a:pPr lvl="0"/>
            <a:r>
              <a:rPr lang="en-US"/>
              <a:t>Feature Significance</a:t>
            </a:r>
          </a:p>
        </p:txBody>
      </p:sp>
      <p:sp>
        <p:nvSpPr>
          <p:cNvPr id="4" name="Text Placeholder 2">
            <a:extLst>
              <a:ext uri="{FF2B5EF4-FFF2-40B4-BE49-F238E27FC236}">
                <a16:creationId xmlns:a16="http://schemas.microsoft.com/office/drawing/2014/main" id="{F295652C-7AB5-45D9-A2A5-834D2DA3DEBE}"/>
              </a:ext>
            </a:extLst>
          </p:cNvPr>
          <p:cNvSpPr txBox="1">
            <a:spLocks noGrp="1"/>
          </p:cNvSpPr>
          <p:nvPr>
            <p:ph type="body" idx="4294967295"/>
          </p:nvPr>
        </p:nvSpPr>
        <p:spPr>
          <a:xfrm>
            <a:off x="274320" y="1920240"/>
            <a:ext cx="9359999" cy="5039999"/>
          </a:xfrm>
        </p:spPr>
        <p:txBody>
          <a:bodyPr/>
          <a:lstStyle/>
          <a:p>
            <a:pPr lvl="0"/>
            <a:endParaRPr lang="en-US"/>
          </a:p>
          <a:p>
            <a:pPr lvl="0"/>
            <a:endParaRPr lang="en-US"/>
          </a:p>
          <a:p>
            <a:pPr lvl="0"/>
            <a:endParaRPr lang="en-US"/>
          </a:p>
        </p:txBody>
      </p:sp>
      <p:pic>
        <p:nvPicPr>
          <p:cNvPr id="5" name="Picture 4">
            <a:extLst>
              <a:ext uri="{FF2B5EF4-FFF2-40B4-BE49-F238E27FC236}">
                <a16:creationId xmlns:a16="http://schemas.microsoft.com/office/drawing/2014/main" id="{57072ECF-DE69-4D89-A57E-A8E0C94A3E5E}"/>
              </a:ext>
            </a:extLst>
          </p:cNvPr>
          <p:cNvPicPr>
            <a:picLocks noChangeAspect="1"/>
          </p:cNvPicPr>
          <p:nvPr/>
        </p:nvPicPr>
        <p:blipFill>
          <a:blip r:embed="rId3">
            <a:lum/>
            <a:alphaModFix/>
          </a:blip>
          <a:srcRect/>
          <a:stretch>
            <a:fillRect/>
          </a:stretch>
        </p:blipFill>
        <p:spPr>
          <a:xfrm>
            <a:off x="267480" y="1864726"/>
            <a:ext cx="4465079" cy="3931920"/>
          </a:xfrm>
          <a:prstGeom prst="rect">
            <a:avLst/>
          </a:prstGeom>
          <a:noFill/>
          <a:ln cap="flat">
            <a:noFill/>
          </a:ln>
        </p:spPr>
      </p:pic>
      <p:pic>
        <p:nvPicPr>
          <p:cNvPr id="6" name="Picture 5">
            <a:extLst>
              <a:ext uri="{FF2B5EF4-FFF2-40B4-BE49-F238E27FC236}">
                <a16:creationId xmlns:a16="http://schemas.microsoft.com/office/drawing/2014/main" id="{3906CF14-D1B6-4599-8DD9-F8E435186239}"/>
              </a:ext>
            </a:extLst>
          </p:cNvPr>
          <p:cNvPicPr>
            <a:picLocks noChangeAspect="1"/>
          </p:cNvPicPr>
          <p:nvPr/>
        </p:nvPicPr>
        <p:blipFill>
          <a:blip r:embed="rId4">
            <a:lum/>
            <a:alphaModFix/>
          </a:blip>
          <a:srcRect/>
          <a:stretch>
            <a:fillRect/>
          </a:stretch>
        </p:blipFill>
        <p:spPr>
          <a:xfrm>
            <a:off x="5108039" y="1864726"/>
            <a:ext cx="4791958" cy="4106881"/>
          </a:xfrm>
          <a:prstGeom prst="rect">
            <a:avLst/>
          </a:prstGeom>
          <a:noFill/>
          <a:ln cap="flat">
            <a:noFill/>
          </a:ln>
        </p:spPr>
      </p:pic>
      <p:grpSp>
        <p:nvGrpSpPr>
          <p:cNvPr id="7" name="Group 9">
            <a:extLst>
              <a:ext uri="{FF2B5EF4-FFF2-40B4-BE49-F238E27FC236}">
                <a16:creationId xmlns:a16="http://schemas.microsoft.com/office/drawing/2014/main" id="{E41C7F72-FA56-411F-8102-05993DAE8EC8}"/>
              </a:ext>
            </a:extLst>
          </p:cNvPr>
          <p:cNvGrpSpPr/>
          <p:nvPr/>
        </p:nvGrpSpPr>
        <p:grpSpPr>
          <a:xfrm>
            <a:off x="3824642" y="6017328"/>
            <a:ext cx="2256199" cy="973543"/>
            <a:chOff x="3824642" y="6017328"/>
            <a:chExt cx="2256199" cy="973543"/>
          </a:xfrm>
        </p:grpSpPr>
        <p:pic>
          <p:nvPicPr>
            <p:cNvPr id="8" name="Picture 3">
              <a:extLst>
                <a:ext uri="{FF2B5EF4-FFF2-40B4-BE49-F238E27FC236}">
                  <a16:creationId xmlns:a16="http://schemas.microsoft.com/office/drawing/2014/main" id="{7113A31A-EFF6-465D-B37C-70DCBA07FC40}"/>
                </a:ext>
              </a:extLst>
            </p:cNvPr>
            <p:cNvPicPr>
              <a:picLocks noChangeAspect="1"/>
            </p:cNvPicPr>
            <p:nvPr/>
          </p:nvPicPr>
          <p:blipFill>
            <a:blip r:embed="rId5">
              <a:lum/>
              <a:alphaModFix/>
            </a:blip>
            <a:srcRect/>
            <a:stretch>
              <a:fillRect/>
            </a:stretch>
          </p:blipFill>
          <p:spPr>
            <a:xfrm>
              <a:off x="3964372" y="6022787"/>
              <a:ext cx="2047323" cy="914400"/>
            </a:xfrm>
            <a:prstGeom prst="rect">
              <a:avLst/>
            </a:prstGeom>
            <a:noFill/>
            <a:ln cap="flat">
              <a:noFill/>
            </a:ln>
          </p:spPr>
        </p:pic>
        <p:sp>
          <p:nvSpPr>
            <p:cNvPr id="9" name="Freeform: Shape 6">
              <a:extLst>
                <a:ext uri="{FF2B5EF4-FFF2-40B4-BE49-F238E27FC236}">
                  <a16:creationId xmlns:a16="http://schemas.microsoft.com/office/drawing/2014/main" id="{7982CB6D-F34B-419F-804B-8CF2532563C8}"/>
                </a:ext>
              </a:extLst>
            </p:cNvPr>
            <p:cNvSpPr/>
            <p:nvPr/>
          </p:nvSpPr>
          <p:spPr>
            <a:xfrm>
              <a:off x="3824642" y="6017328"/>
              <a:ext cx="2256199" cy="9735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158466">
                <a:alpha val="13000"/>
              </a:srgbClr>
            </a:solidFill>
            <a:ln w="38157" cap="flat">
              <a:solidFill>
                <a:srgbClr val="2C3E50"/>
              </a:solidFill>
              <a:prstDash val="solid"/>
              <a:miter/>
            </a:ln>
          </p:spPr>
          <p:txBody>
            <a:bodyPr vert="horz" wrap="none" lIns="109078" tIns="64081" rIns="109078" bIns="64081" anchor="ctr"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Source Sans Pro" pitchFamily="34"/>
                <a:ea typeface="源ノ角ゴシック Normal" pitchFamily="2"/>
                <a:cs typeface="FreeSans" pitchFamily="2"/>
              </a:endParaRPr>
            </a:p>
          </p:txBody>
        </p:sp>
      </p:grpSp>
      <p:sp>
        <p:nvSpPr>
          <p:cNvPr id="10" name="Rectangle 10">
            <a:extLst>
              <a:ext uri="{FF2B5EF4-FFF2-40B4-BE49-F238E27FC236}">
                <a16:creationId xmlns:a16="http://schemas.microsoft.com/office/drawing/2014/main" id="{EA93695B-AF98-4E84-9E02-21A3271060BA}"/>
              </a:ext>
            </a:extLst>
          </p:cNvPr>
          <p:cNvSpPr/>
          <p:nvPr/>
        </p:nvSpPr>
        <p:spPr>
          <a:xfrm>
            <a:off x="3575404" y="1864726"/>
            <a:ext cx="699077" cy="210659"/>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mc:AlternateContent xmlns:mc="http://schemas.openxmlformats.org/markup-compatibility/2006" xmlns:a14="http://schemas.microsoft.com/office/drawing/2010/main">
        <mc:Choice Requires="a14">
          <p:sp>
            <p:nvSpPr>
              <p:cNvPr id="11" name="Rectangle 8">
                <a:extLst>
                  <a:ext uri="{FF2B5EF4-FFF2-40B4-BE49-F238E27FC236}">
                    <a16:creationId xmlns:a16="http://schemas.microsoft.com/office/drawing/2014/main" id="{681A93A8-0F16-4E4A-813B-C5DB3FD6EC6A}"/>
                  </a:ext>
                </a:extLst>
              </p:cNvPr>
              <p:cNvSpPr/>
              <p:nvPr/>
            </p:nvSpPr>
            <p:spPr>
              <a:xfrm>
                <a:off x="3526363" y="1644044"/>
                <a:ext cx="349547" cy="53732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14:m>
                  <m:oMathPara xmlns:m="http://schemas.openxmlformats.org/officeDocument/2006/math">
                    <m:oMathParaPr>
                      <m:jc m:val="centerGroup"/>
                    </m:oMathParaPr>
                    <m:oMath xmlns:m="http://schemas.openxmlformats.org/officeDocument/2006/math">
                      <m:f>
                        <m:fPr>
                          <m:ctrlPr>
                            <a:rPr lang="pl-PL" sz="1400" b="1" i="1">
                              <a:latin typeface="Cambria Math" panose="02040503050406030204" pitchFamily="18" charset="0"/>
                            </a:rPr>
                          </m:ctrlPr>
                        </m:fPr>
                        <m:num>
                          <m:r>
                            <a:rPr lang="pl-PL" sz="1400" b="1">
                              <a:latin typeface="Cambria Math" panose="02040503050406030204" pitchFamily="18" charset="0"/>
                            </a:rPr>
                            <m:t>𝟏</m:t>
                          </m:r>
                        </m:num>
                        <m:den>
                          <m:rad>
                            <m:radPr>
                              <m:degHide m:val="on"/>
                              <m:ctrlPr>
                                <a:rPr lang="pl-PL" sz="1400" b="1" i="1">
                                  <a:latin typeface="Cambria Math" panose="02040503050406030204" pitchFamily="18" charset="0"/>
                                </a:rPr>
                              </m:ctrlPr>
                            </m:radPr>
                            <m:deg/>
                            <m:e>
                              <m:r>
                                <a:rPr lang="pl-PL" sz="1400" b="1" i="1">
                                  <a:latin typeface="Cambria Math" panose="02040503050406030204" pitchFamily="18" charset="0"/>
                                </a:rPr>
                                <m:t>𝒏</m:t>
                              </m:r>
                            </m:e>
                          </m:rad>
                        </m:den>
                      </m:f>
                    </m:oMath>
                  </m:oMathPara>
                </a14:m>
                <a:endParaRPr lang="pl-PL" sz="1100" b="1" i="0" u="none" strike="noStrike" kern="1200" cap="none" spc="0" baseline="0" dirty="0">
                  <a:solidFill>
                    <a:srgbClr val="000000"/>
                  </a:solidFill>
                  <a:uFillTx/>
                  <a:latin typeface="Calibri"/>
                </a:endParaRPr>
              </a:p>
            </p:txBody>
          </p:sp>
        </mc:Choice>
        <mc:Fallback xmlns="">
          <p:sp>
            <p:nvSpPr>
              <p:cNvPr id="11" name="Rectangle 8">
                <a:extLst>
                  <a:ext uri="{FF2B5EF4-FFF2-40B4-BE49-F238E27FC236}">
                    <a16:creationId xmlns:a16="http://schemas.microsoft.com/office/drawing/2014/main" id="{681A93A8-0F16-4E4A-813B-C5DB3FD6EC6A}"/>
                  </a:ext>
                </a:extLst>
              </p:cNvPr>
              <p:cNvSpPr>
                <a:spLocks noRot="1" noChangeAspect="1" noMove="1" noResize="1" noEditPoints="1" noAdjustHandles="1" noChangeArrowheads="1" noChangeShapeType="1" noTextEdit="1"/>
              </p:cNvSpPr>
              <p:nvPr/>
            </p:nvSpPr>
            <p:spPr>
              <a:xfrm>
                <a:off x="3526363" y="1644044"/>
                <a:ext cx="349547" cy="537327"/>
              </a:xfrm>
              <a:prstGeom prst="rect">
                <a:avLst/>
              </a:prstGeom>
              <a:blipFill>
                <a:blip r:embed="rId6"/>
                <a:stretch>
                  <a:fillRect r="-5172"/>
                </a:stretch>
              </a:blipFill>
              <a:ln cap="flat">
                <a:noFill/>
                <a:prstDash val="solid"/>
              </a:ln>
            </p:spPr>
            <p:txBody>
              <a:bodyPr/>
              <a:lstStyle/>
              <a:p>
                <a:r>
                  <a:rPr lang="pl-PL">
                    <a:noFill/>
                  </a:rPr>
                  <a:t> </a:t>
                </a:r>
              </a:p>
            </p:txBody>
          </p:sp>
        </mc:Fallback>
      </mc:AlternateContent>
      <p:sp>
        <p:nvSpPr>
          <p:cNvPr id="12" name="TextBox 11">
            <a:extLst>
              <a:ext uri="{FF2B5EF4-FFF2-40B4-BE49-F238E27FC236}">
                <a16:creationId xmlns:a16="http://schemas.microsoft.com/office/drawing/2014/main" id="{4FB10998-B04B-4F82-ACCA-0DFA2E746C20}"/>
              </a:ext>
            </a:extLst>
          </p:cNvPr>
          <p:cNvSpPr txBox="1"/>
          <p:nvPr/>
        </p:nvSpPr>
        <p:spPr>
          <a:xfrm>
            <a:off x="629334" y="6672215"/>
            <a:ext cx="2846289"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e</a:t>
            </a:r>
            <a:r>
              <a:rPr lang="en-GB" sz="1800" b="0" i="0" u="none" strike="noStrike" kern="1200" cap="none" spc="0" baseline="-25000" dirty="0">
                <a:solidFill>
                  <a:srgbClr val="000000"/>
                </a:solidFill>
                <a:uFillTx/>
                <a:latin typeface="Calibri"/>
              </a:rPr>
              <a:t>2</a:t>
            </a:r>
            <a:r>
              <a:rPr lang="en-GB" sz="1800" b="0" i="0" u="none" strike="noStrike" kern="1200" cap="none" spc="0" baseline="0" dirty="0">
                <a:solidFill>
                  <a:srgbClr val="000000"/>
                </a:solidFill>
                <a:uFillTx/>
                <a:latin typeface="Calibri"/>
              </a:rPr>
              <a:t> – for random weights W</a:t>
            </a:r>
            <a:r>
              <a:rPr lang="en-GB" sz="1800" b="0" i="0" u="none" strike="noStrike" kern="1200" cap="none" spc="0" baseline="-25000" dirty="0">
                <a:solidFill>
                  <a:srgbClr val="000000"/>
                </a:solidFill>
                <a:uFillTx/>
                <a:latin typeface="Calibri"/>
              </a:rPr>
              <a:t>1</a:t>
            </a:r>
            <a:endParaRPr lang="pl-PL" sz="1800" b="0" i="0" u="none" strike="noStrike" kern="1200" cap="none" spc="0" baseline="-25000" dirty="0">
              <a:solidFill>
                <a:srgbClr val="000000"/>
              </a:solidFill>
              <a:uFillTx/>
              <a:latin typeface="Calibri"/>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72F56F0-71B7-4310-817B-80BAC87DF956}"/>
                  </a:ext>
                </a:extLst>
              </p:cNvPr>
              <p:cNvSpPr txBox="1"/>
              <p:nvPr/>
            </p:nvSpPr>
            <p:spPr>
              <a:xfrm>
                <a:off x="629470" y="5852160"/>
                <a:ext cx="3040080" cy="982192"/>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e</a:t>
                </a:r>
                <a:r>
                  <a:rPr lang="en-GB" sz="1800" b="0" i="0" u="none" strike="noStrike" kern="1200" cap="none" spc="0" baseline="-25000" dirty="0">
                    <a:solidFill>
                      <a:srgbClr val="000000"/>
                    </a:solidFill>
                    <a:uFillTx/>
                    <a:latin typeface="Calibri"/>
                  </a:rPr>
                  <a:t>1</a:t>
                </a:r>
                <a:r>
                  <a:rPr lang="en-GB" sz="1800" b="0" i="0" u="none" strike="noStrike" kern="1200" cap="none" spc="0" baseline="0" dirty="0">
                    <a:solidFill>
                      <a:srgbClr val="000000"/>
                    </a:solidFill>
                    <a:uFillTx/>
                    <a:latin typeface="Calibri"/>
                  </a:rPr>
                  <a:t> = </a:t>
                </a:r>
                <a14:m>
                  <m:oMath xmlns:m="http://schemas.openxmlformats.org/officeDocument/2006/math">
                    <m:f>
                      <m:fPr>
                        <m:ctrlPr>
                          <a:rPr lang="pl-PL" b="1" i="1">
                            <a:latin typeface="Cambria Math" panose="02040503050406030204" pitchFamily="18" charset="0"/>
                          </a:rPr>
                        </m:ctrlPr>
                      </m:fPr>
                      <m:num>
                        <m:r>
                          <a:rPr lang="pl-PL" b="1">
                            <a:latin typeface="Cambria Math" panose="02040503050406030204" pitchFamily="18" charset="0"/>
                          </a:rPr>
                          <m:t>𝟏</m:t>
                        </m:r>
                      </m:num>
                      <m:den>
                        <m:rad>
                          <m:radPr>
                            <m:degHide m:val="on"/>
                            <m:ctrlPr>
                              <a:rPr lang="pl-PL" b="1" i="1">
                                <a:latin typeface="Cambria Math" panose="02040503050406030204" pitchFamily="18" charset="0"/>
                              </a:rPr>
                            </m:ctrlPr>
                          </m:radPr>
                          <m:deg/>
                          <m:e>
                            <m:r>
                              <a:rPr lang="pl-PL" b="1" i="1">
                                <a:latin typeface="Cambria Math" panose="02040503050406030204" pitchFamily="18" charset="0"/>
                              </a:rPr>
                              <m:t>𝒏</m:t>
                            </m:r>
                          </m:e>
                        </m:rad>
                      </m:den>
                    </m:f>
                  </m:oMath>
                </a14:m>
                <a:r>
                  <a:rPr lang="en-GB" sz="1800" b="0" i="0" u="none" strike="noStrike" kern="1200" cap="none" spc="0" baseline="-25000" dirty="0">
                    <a:solidFill>
                      <a:srgbClr val="000000"/>
                    </a:solidFill>
                    <a:uFillTx/>
                    <a:latin typeface="Calibri"/>
                  </a:rPr>
                  <a:t>   </a:t>
                </a:r>
                <a:r>
                  <a:rPr lang="en-GB" dirty="0"/>
                  <a:t>theoretical limit of</a:t>
                </a:r>
                <a:br>
                  <a:rPr lang="en-GB" dirty="0"/>
                </a:br>
                <a:r>
                  <a:rPr lang="en-GB" dirty="0"/>
                  <a:t>              RVFLNN networks  </a:t>
                </a:r>
                <a:br>
                  <a:rPr lang="en-GB" dirty="0"/>
                </a:br>
                <a:endParaRPr lang="pl-PL" sz="1800" b="0" i="0" u="none" strike="noStrike" kern="1200" cap="none" spc="0" baseline="-25000" dirty="0">
                  <a:solidFill>
                    <a:srgbClr val="000000"/>
                  </a:solidFill>
                  <a:uFillTx/>
                  <a:latin typeface="Calibri"/>
                </a:endParaRPr>
              </a:p>
            </p:txBody>
          </p:sp>
        </mc:Choice>
        <mc:Fallback xmlns="">
          <p:sp>
            <p:nvSpPr>
              <p:cNvPr id="13" name="TextBox 12">
                <a:extLst>
                  <a:ext uri="{FF2B5EF4-FFF2-40B4-BE49-F238E27FC236}">
                    <a16:creationId xmlns:a16="http://schemas.microsoft.com/office/drawing/2014/main" id="{872F56F0-71B7-4310-817B-80BAC87DF956}"/>
                  </a:ext>
                </a:extLst>
              </p:cNvPr>
              <p:cNvSpPr txBox="1">
                <a:spLocks noRot="1" noChangeAspect="1" noMove="1" noResize="1" noEditPoints="1" noAdjustHandles="1" noChangeArrowheads="1" noChangeShapeType="1" noTextEdit="1"/>
              </p:cNvSpPr>
              <p:nvPr/>
            </p:nvSpPr>
            <p:spPr>
              <a:xfrm>
                <a:off x="629470" y="5852160"/>
                <a:ext cx="3040080" cy="982192"/>
              </a:xfrm>
              <a:prstGeom prst="rect">
                <a:avLst/>
              </a:prstGeom>
              <a:blipFill>
                <a:blip r:embed="rId7"/>
                <a:stretch>
                  <a:fillRect l="-1603"/>
                </a:stretch>
              </a:blipFill>
              <a:ln cap="flat">
                <a:noFill/>
              </a:ln>
            </p:spPr>
            <p:txBody>
              <a:bodyPr/>
              <a:lstStyle/>
              <a:p>
                <a:r>
                  <a:rPr lang="pl-PL">
                    <a:noFill/>
                  </a:rPr>
                  <a:t> </a:t>
                </a:r>
              </a:p>
            </p:txBody>
          </p:sp>
        </mc:Fallback>
      </mc:AlternateContent>
      <p:sp>
        <p:nvSpPr>
          <p:cNvPr id="14" name="TextBox 13">
            <a:extLst>
              <a:ext uri="{FF2B5EF4-FFF2-40B4-BE49-F238E27FC236}">
                <a16:creationId xmlns:a16="http://schemas.microsoft.com/office/drawing/2014/main" id="{32EE183E-F0D9-4A04-8B7D-E152061C9061}"/>
              </a:ext>
            </a:extLst>
          </p:cNvPr>
          <p:cNvSpPr txBox="1"/>
          <p:nvPr/>
        </p:nvSpPr>
        <p:spPr>
          <a:xfrm>
            <a:off x="6521738" y="6513051"/>
            <a:ext cx="2392582"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e</a:t>
            </a:r>
            <a:r>
              <a:rPr lang="en-GB" sz="1800" b="0" i="0" u="none" strike="noStrike" kern="1200" cap="none" spc="0" baseline="-25000">
                <a:solidFill>
                  <a:srgbClr val="000000"/>
                </a:solidFill>
                <a:uFillTx/>
                <a:latin typeface="Calibri"/>
              </a:rPr>
              <a:t>2</a:t>
            </a:r>
            <a:r>
              <a:rPr lang="en-GB" sz="1800" b="0" i="0" u="none" strike="noStrike" kern="1200" cap="none" spc="0" baseline="0">
                <a:solidFill>
                  <a:srgbClr val="000000"/>
                </a:solidFill>
                <a:uFillTx/>
                <a:latin typeface="Calibri"/>
              </a:rPr>
              <a:t> – for RBF weights W</a:t>
            </a:r>
            <a:r>
              <a:rPr lang="en-GB" sz="1800" b="0" i="0" u="none" strike="noStrike" kern="1200" cap="none" spc="0" baseline="-25000">
                <a:solidFill>
                  <a:srgbClr val="000000"/>
                </a:solidFill>
                <a:uFillTx/>
                <a:latin typeface="Calibri"/>
              </a:rPr>
              <a:t>1</a:t>
            </a:r>
            <a:endParaRPr lang="pl-PL" sz="1800" b="0" i="0" u="none" strike="noStrike" kern="1200" cap="none" spc="0" baseline="-25000">
              <a:solidFill>
                <a:srgbClr val="000000"/>
              </a:solidFill>
              <a:uFillTx/>
              <a:latin typeface="Calibri"/>
            </a:endParaRPr>
          </a:p>
        </p:txBody>
      </p:sp>
      <p:sp>
        <p:nvSpPr>
          <p:cNvPr id="15" name="TextBox 14">
            <a:extLst>
              <a:ext uri="{FF2B5EF4-FFF2-40B4-BE49-F238E27FC236}">
                <a16:creationId xmlns:a16="http://schemas.microsoft.com/office/drawing/2014/main" id="{F459D420-F93E-4B63-B688-D9C932A4C858}"/>
              </a:ext>
            </a:extLst>
          </p:cNvPr>
          <p:cNvSpPr txBox="1"/>
          <p:nvPr/>
        </p:nvSpPr>
        <p:spPr>
          <a:xfrm>
            <a:off x="6521738" y="6104543"/>
            <a:ext cx="2846289"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e</a:t>
            </a:r>
            <a:r>
              <a:rPr lang="en-GB" sz="1800" b="0" i="0" u="none" strike="noStrike" kern="1200" cap="none" spc="0" baseline="-25000">
                <a:solidFill>
                  <a:srgbClr val="000000"/>
                </a:solidFill>
                <a:uFillTx/>
                <a:latin typeface="Calibri"/>
              </a:rPr>
              <a:t>1</a:t>
            </a:r>
            <a:r>
              <a:rPr lang="en-GB" sz="1800" b="0" i="0" u="none" strike="noStrike" kern="1200" cap="none" spc="0" baseline="0">
                <a:solidFill>
                  <a:srgbClr val="000000"/>
                </a:solidFill>
                <a:uFillTx/>
                <a:latin typeface="Calibri"/>
              </a:rPr>
              <a:t> – for random weights W</a:t>
            </a:r>
            <a:r>
              <a:rPr lang="en-GB" sz="1800" b="0" i="0" u="none" strike="noStrike" kern="1200" cap="none" spc="0" baseline="-25000">
                <a:solidFill>
                  <a:srgbClr val="000000"/>
                </a:solidFill>
                <a:uFillTx/>
                <a:latin typeface="Calibri"/>
              </a:rPr>
              <a:t>1</a:t>
            </a:r>
            <a:endParaRPr lang="pl-PL" sz="1800" b="0" i="0" u="none" strike="noStrike" kern="1200" cap="none" spc="0" baseline="-25000">
              <a:solidFill>
                <a:srgbClr val="000000"/>
              </a:solidFill>
              <a:uFillTx/>
              <a:latin typeface="Calibri"/>
            </a:endParaRPr>
          </a:p>
        </p:txBody>
      </p:sp>
      <p:sp>
        <p:nvSpPr>
          <p:cNvPr id="16" name="TextBox 15">
            <a:extLst>
              <a:ext uri="{FF2B5EF4-FFF2-40B4-BE49-F238E27FC236}">
                <a16:creationId xmlns:a16="http://schemas.microsoft.com/office/drawing/2014/main" id="{B2F08A1F-B901-43AC-A034-335FD2FB8661}"/>
              </a:ext>
            </a:extLst>
          </p:cNvPr>
          <p:cNvSpPr txBox="1"/>
          <p:nvPr/>
        </p:nvSpPr>
        <p:spPr>
          <a:xfrm>
            <a:off x="1498198" y="4347587"/>
            <a:ext cx="3093890"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Random weights are always better from the reference weights,</a:t>
            </a:r>
            <a:br>
              <a:rPr lang="en-GB" sz="1600" b="0" i="0" u="none" strike="noStrike" kern="1200" cap="none" spc="0" baseline="0">
                <a:solidFill>
                  <a:srgbClr val="000000"/>
                </a:solidFill>
                <a:uFillTx/>
                <a:latin typeface="Calibri"/>
              </a:rPr>
            </a:br>
            <a:r>
              <a:rPr lang="en-GB" sz="1600" b="0" i="0" u="none" strike="noStrike" kern="1200" cap="none" spc="0" baseline="0">
                <a:solidFill>
                  <a:srgbClr val="000000"/>
                </a:solidFill>
                <a:uFillTx/>
                <a:latin typeface="Calibri"/>
              </a:rPr>
              <a:t>and this advantage is still better along with the number of neurons</a:t>
            </a:r>
            <a:endParaRPr lang="pl-PL" sz="1600" b="0" i="0" u="none" strike="noStrike" kern="1200" cap="none" spc="0" baseline="0">
              <a:solidFill>
                <a:srgbClr val="000000"/>
              </a:solidFill>
              <a:uFillTx/>
              <a:latin typeface="Calibri"/>
            </a:endParaRPr>
          </a:p>
        </p:txBody>
      </p:sp>
      <p:sp>
        <p:nvSpPr>
          <p:cNvPr id="17" name="TextBox 16">
            <a:extLst>
              <a:ext uri="{FF2B5EF4-FFF2-40B4-BE49-F238E27FC236}">
                <a16:creationId xmlns:a16="http://schemas.microsoft.com/office/drawing/2014/main" id="{E47A67A6-2AF3-4029-B7D7-A0D6F578A070}"/>
              </a:ext>
            </a:extLst>
          </p:cNvPr>
          <p:cNvSpPr txBox="1"/>
          <p:nvPr/>
        </p:nvSpPr>
        <p:spPr>
          <a:xfrm>
            <a:off x="5883478" y="4344332"/>
            <a:ext cx="3611587"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RBF weights are always better than random weights in range of 0 and 6000 neurons, but this benefits are diminishing along with the number of neurons.</a:t>
            </a:r>
            <a:endParaRPr lang="pl-PL" sz="1600" b="0" i="0" u="none" strike="noStrike" kern="1200" cap="none" spc="0" baseline="0">
              <a:solidFill>
                <a:srgbClr val="000000"/>
              </a:solidFill>
              <a:uFillTx/>
              <a:latin typeface="Calibri"/>
            </a:endParaRPr>
          </a:p>
        </p:txBody>
      </p:sp>
    </p:spTree>
  </p:cSld>
  <p:clrMapOvr>
    <a:masterClrMapping/>
  </p:clrMapOvr>
</p:sld>
</file>

<file path=ppt/theme/theme1.xml><?xml version="1.0" encoding="utf-8"?>
<a:theme xmlns:a="http://schemas.openxmlformats.org/drawingml/2006/main" name="Midnight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dnightblu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4566</TotalTime>
  <Words>3798</Words>
  <Application>Microsoft Office PowerPoint</Application>
  <PresentationFormat>Niestandardowy</PresentationFormat>
  <Paragraphs>223</Paragraphs>
  <Slides>18</Slides>
  <Notes>18</Notes>
  <HiddenSlides>0</HiddenSlides>
  <MMClips>0</MMClips>
  <ScaleCrop>false</ScaleCrop>
  <HeadingPairs>
    <vt:vector size="6" baseType="variant">
      <vt:variant>
        <vt:lpstr>Używane czcionki</vt:lpstr>
      </vt:variant>
      <vt:variant>
        <vt:i4>17</vt:i4>
      </vt:variant>
      <vt:variant>
        <vt:lpstr>Motyw</vt:lpstr>
      </vt:variant>
      <vt:variant>
        <vt:i4>3</vt:i4>
      </vt:variant>
      <vt:variant>
        <vt:lpstr>Tytuły slajdów</vt:lpstr>
      </vt:variant>
      <vt:variant>
        <vt:i4>18</vt:i4>
      </vt:variant>
    </vt:vector>
  </HeadingPairs>
  <TitlesOfParts>
    <vt:vector size="38" baseType="lpstr">
      <vt:lpstr>Arial</vt:lpstr>
      <vt:lpstr>Calibri</vt:lpstr>
      <vt:lpstr>Calibri Light</vt:lpstr>
      <vt:lpstr>Cambria</vt:lpstr>
      <vt:lpstr>Cambria Math</vt:lpstr>
      <vt:lpstr>DejaVu Sans</vt:lpstr>
      <vt:lpstr>FreeSans</vt:lpstr>
      <vt:lpstr>Noto Sans CJK KR Black</vt:lpstr>
      <vt:lpstr>OpenSymbol</vt:lpstr>
      <vt:lpstr>Source Sans Pro</vt:lpstr>
      <vt:lpstr>Source Sans Pro Black</vt:lpstr>
      <vt:lpstr>Source Sans Pro Semibold</vt:lpstr>
      <vt:lpstr>TeXGyreSchola</vt:lpstr>
      <vt:lpstr>wasy10</vt:lpstr>
      <vt:lpstr>Wingdings</vt:lpstr>
      <vt:lpstr>源ノ角ゴシック Heavy</vt:lpstr>
      <vt:lpstr>源ノ角ゴシック Normal</vt:lpstr>
      <vt:lpstr>Midnightblue</vt:lpstr>
      <vt:lpstr>Midnightblue2</vt:lpstr>
      <vt:lpstr>Motyw pakietu Office</vt:lpstr>
      <vt:lpstr>Feature Significance in Wide Neural Networks</vt:lpstr>
      <vt:lpstr>Introduction</vt:lpstr>
      <vt:lpstr>Wide (Broad) Neural Network</vt:lpstr>
      <vt:lpstr>Neural Features</vt:lpstr>
      <vt:lpstr>Random features (used as reference)</vt:lpstr>
      <vt:lpstr>Radial Basis Features</vt:lpstr>
      <vt:lpstr>Comparison of random and radial basis feature selection approaches</vt:lpstr>
      <vt:lpstr>Random vs Radial Basis Features</vt:lpstr>
      <vt:lpstr>Feature Significance</vt:lpstr>
      <vt:lpstr>% increase of RND relative to RBF</vt:lpstr>
      <vt:lpstr>Incremental Feature Significance</vt:lpstr>
      <vt:lpstr>Example A</vt:lpstr>
      <vt:lpstr>Example B</vt:lpstr>
      <vt:lpstr>Fully Connected Cascade</vt:lpstr>
      <vt:lpstr>Modified Cascade</vt:lpstr>
      <vt:lpstr>Summary &amp; Future Plans</vt:lpstr>
      <vt:lpstr>謝謝</vt:lpstr>
      <vt:lpstr>Pseudoinverse      Z2+=VΣ+UT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Midnightblue</dc:title>
  <dc:creator>Adrian Horzyk</dc:creator>
  <cp:lastModifiedBy>Janusz Starzyk</cp:lastModifiedBy>
  <cp:revision>194</cp:revision>
  <dcterms:created xsi:type="dcterms:W3CDTF">2019-10-28T01:45:43Z</dcterms:created>
  <dcterms:modified xsi:type="dcterms:W3CDTF">2019-12-07T20:27:19Z</dcterms:modified>
</cp:coreProperties>
</file>